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28"/>
  </p:notesMasterIdLst>
  <p:sldIdLst>
    <p:sldId id="256" r:id="rId2"/>
    <p:sldId id="306" r:id="rId3"/>
    <p:sldId id="307" r:id="rId4"/>
    <p:sldId id="308" r:id="rId5"/>
    <p:sldId id="280" r:id="rId6"/>
    <p:sldId id="281" r:id="rId7"/>
    <p:sldId id="269" r:id="rId8"/>
    <p:sldId id="309" r:id="rId9"/>
    <p:sldId id="310" r:id="rId10"/>
    <p:sldId id="311" r:id="rId11"/>
    <p:sldId id="312" r:id="rId12"/>
    <p:sldId id="282" r:id="rId13"/>
    <p:sldId id="313" r:id="rId14"/>
    <p:sldId id="283" r:id="rId15"/>
    <p:sldId id="285" r:id="rId16"/>
    <p:sldId id="287" r:id="rId17"/>
    <p:sldId id="288" r:id="rId18"/>
    <p:sldId id="314" r:id="rId19"/>
    <p:sldId id="315" r:id="rId20"/>
    <p:sldId id="316" r:id="rId21"/>
    <p:sldId id="317" r:id="rId22"/>
    <p:sldId id="318" r:id="rId23"/>
    <p:sldId id="297" r:id="rId24"/>
    <p:sldId id="299" r:id="rId25"/>
    <p:sldId id="320" r:id="rId26"/>
    <p:sldId id="30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2337"/>
    <a:srgbClr val="D5FC79"/>
    <a:srgbClr val="929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2"/>
    <p:restoredTop sz="93379"/>
  </p:normalViewPr>
  <p:slideViewPr>
    <p:cSldViewPr snapToGrid="0" snapToObjects="1" showGuides="1">
      <p:cViewPr varScale="1">
        <p:scale>
          <a:sx n="101" d="100"/>
          <a:sy n="101" d="100"/>
        </p:scale>
        <p:origin x="9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EC9DAA-2ED0-6149-AE8C-1E8B16EA07A6}" type="datetimeFigureOut">
              <a:rPr kumimoji="1" lang="zh-CN" altLang="en-US" smtClean="0"/>
              <a:t>2022/10/19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4A687-8A6F-8340-B7A5-41BF50B6AB3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2694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4A687-8A6F-8340-B7A5-41BF50B6AB35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77879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4A687-8A6F-8340-B7A5-41BF50B6AB35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9490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4A687-8A6F-8340-B7A5-41BF50B6AB35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40630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4A687-8A6F-8340-B7A5-41BF50B6AB35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8307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4A687-8A6F-8340-B7A5-41BF50B6AB35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79615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4A687-8A6F-8340-B7A5-41BF50B6AB35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30947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u="none" strike="noStrike" dirty="0">
                <a:solidFill>
                  <a:srgbClr val="3D3D3D"/>
                </a:solidFill>
                <a:effectLst/>
                <a:latin typeface="Arial" panose="020B0604020202020204" pitchFamily="34" charset="0"/>
              </a:rPr>
              <a:t>In order to link above performance gap with dataset biases and also to investigate the biases of different models, we design a series of ablation experiments.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4A687-8A6F-8340-B7A5-41BF50B6AB35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44194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altLang="zh-CN" b="0" i="0" u="none" strike="noStrike" dirty="0">
                <a:solidFill>
                  <a:srgbClr val="3D3D3D"/>
                </a:solidFill>
                <a:effectLst/>
                <a:latin typeface="Arial" panose="020B0604020202020204" pitchFamily="34" charset="0"/>
              </a:rPr>
              <a:t>In accordance with</a:t>
            </a:r>
            <a:r>
              <a:rPr lang="zh-CN" altLang="en-US" b="0" i="0" u="none" strike="noStrike" dirty="0">
                <a:solidFill>
                  <a:srgbClr val="3D3D3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u="none" strike="noStrike" dirty="0">
                <a:solidFill>
                  <a:srgbClr val="3D3D3D"/>
                </a:solidFill>
                <a:effectLst/>
                <a:latin typeface="Arial" panose="020B0604020202020204" pitchFamily="34" charset="0"/>
              </a:rPr>
              <a:t>above complexity factors, we put forward four independent ablation settings.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4A687-8A6F-8340-B7A5-41BF50B6AB35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13621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4A687-8A6F-8340-B7A5-41BF50B6AB35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2599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4A687-8A6F-8340-B7A5-41BF50B6AB35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0915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In summary, we study the failure of unsupervised segmentation on real-world images by exploring objectness biases in datasets and model design.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4A687-8A6F-8340-B7A5-41BF50B6AB35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776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4A687-8A6F-8340-B7A5-41BF50B6AB35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20416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That’s all for our presentation.</a:t>
            </a:r>
          </a:p>
          <a:p>
            <a:r>
              <a:rPr kumimoji="1" lang="en-US" altLang="zh-CN" dirty="0"/>
              <a:t>Thank you for your listening.</a:t>
            </a:r>
          </a:p>
          <a:p>
            <a:r>
              <a:rPr kumimoji="1" lang="en-US" altLang="zh-CN" dirty="0"/>
              <a:t>And welcome to visit our webpage and </a:t>
            </a:r>
            <a:r>
              <a:rPr kumimoji="1" lang="en-US" altLang="zh-CN" dirty="0" err="1"/>
              <a:t>github</a:t>
            </a:r>
            <a:r>
              <a:rPr kumimoji="1" lang="en-US" altLang="zh-CN" dirty="0"/>
              <a:t> project to know more details.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4A687-8A6F-8340-B7A5-41BF50B6AB35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7683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4A687-8A6F-8340-B7A5-41BF50B6AB35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6953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4A687-8A6F-8340-B7A5-41BF50B6AB35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2188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4A687-8A6F-8340-B7A5-41BF50B6AB35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0444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Although it is well accepted that different datasets have different characteristic, few work has explicitly measure them.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4A687-8A6F-8340-B7A5-41BF50B6AB35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1484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4A687-8A6F-8340-B7A5-41BF50B6AB35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5727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4A687-8A6F-8340-B7A5-41BF50B6AB35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6991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4A687-8A6F-8340-B7A5-41BF50B6AB35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4416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6A42C-D79D-D646-9917-53CB6ABE13E5}" type="datetime1">
              <a:rPr kumimoji="1" lang="zh-CN" altLang="en-US" smtClean="0"/>
              <a:t>2022/10/19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F39EE-21DE-2447-8869-757FBC1185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8321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9B842-FB23-8442-AACE-AE67534F3C84}" type="datetime1">
              <a:rPr kumimoji="1" lang="zh-CN" altLang="en-US" smtClean="0"/>
              <a:t>2022/10/19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F39EE-21DE-2447-8869-757FBC1185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5008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68944-E709-9C49-BDF5-EAFBDF5D3856}" type="datetime1">
              <a:rPr kumimoji="1" lang="zh-CN" altLang="en-US" smtClean="0"/>
              <a:t>2022/10/19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F39EE-21DE-2447-8869-757FBC1185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2387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551B-6BF9-214D-82DE-E1159C846ADE}" type="datetime1">
              <a:rPr kumimoji="1" lang="zh-CN" altLang="en-US" smtClean="0"/>
              <a:t>2022/10/19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F39EE-21DE-2447-8869-757FBC1185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8264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90D6-D9CD-9F4A-9B48-B8D7E3F8680D}" type="datetime1">
              <a:rPr kumimoji="1" lang="zh-CN" altLang="en-US" smtClean="0"/>
              <a:t>2022/10/19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F39EE-21DE-2447-8869-757FBC1185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478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44B07-44F6-8B43-93D7-A156C1A5A7CB}" type="datetime1">
              <a:rPr kumimoji="1" lang="zh-CN" altLang="en-US" smtClean="0"/>
              <a:t>2022/10/19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F39EE-21DE-2447-8869-757FBC1185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6314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11A6C-D37E-D547-B98C-DFDC2B8BD645}" type="datetime1">
              <a:rPr kumimoji="1" lang="zh-CN" altLang="en-US" smtClean="0"/>
              <a:t>2022/10/19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F39EE-21DE-2447-8869-757FBC1185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3175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5E2C1-C55C-7249-92E7-695326B91B80}" type="datetime1">
              <a:rPr kumimoji="1" lang="zh-CN" altLang="en-US" smtClean="0"/>
              <a:t>2022/10/19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F39EE-21DE-2447-8869-757FBC1185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2280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890DD-079C-BE4C-A406-01A70FC0E588}" type="datetime1">
              <a:rPr kumimoji="1" lang="zh-CN" altLang="en-US" smtClean="0"/>
              <a:t>2022/10/19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F39EE-21DE-2447-8869-757FBC1185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2709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57BA9-EE09-214A-A17E-A75DFF5A496D}" type="datetime1">
              <a:rPr kumimoji="1" lang="zh-CN" altLang="en-US" smtClean="0"/>
              <a:t>2022/10/19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F39EE-21DE-2447-8869-757FBC1185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4873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1F1E-E12D-4B45-ABC6-E2719CECFB65}" type="datetime1">
              <a:rPr kumimoji="1" lang="zh-CN" altLang="en-US" smtClean="0"/>
              <a:t>2022/10/19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F39EE-21DE-2447-8869-757FBC1185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1518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9AA1E-7C39-1D4C-B280-B06DFCC34424}" type="datetime1">
              <a:rPr kumimoji="1" lang="zh-CN" altLang="en-US" smtClean="0"/>
              <a:t>2022/10/19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FF39EE-21DE-2447-8869-757FBC1185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3944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emf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7.png"/><Relationship Id="rId12" Type="http://schemas.openxmlformats.org/officeDocument/2006/relationships/image" Target="../media/image61.png"/><Relationship Id="rId17" Type="http://schemas.openxmlformats.org/officeDocument/2006/relationships/image" Target="../media/image65.emf"/><Relationship Id="rId2" Type="http://schemas.openxmlformats.org/officeDocument/2006/relationships/image" Target="../media/image58.png"/><Relationship Id="rId16" Type="http://schemas.openxmlformats.org/officeDocument/2006/relationships/image" Target="../media/image6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47.png"/><Relationship Id="rId5" Type="http://schemas.openxmlformats.org/officeDocument/2006/relationships/image" Target="../media/image6.png"/><Relationship Id="rId15" Type="http://schemas.openxmlformats.org/officeDocument/2006/relationships/image" Target="../media/image63.emf"/><Relationship Id="rId10" Type="http://schemas.openxmlformats.org/officeDocument/2006/relationships/image" Target="../media/image25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2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image" Target="../media/image66.emf"/><Relationship Id="rId7" Type="http://schemas.openxmlformats.org/officeDocument/2006/relationships/image" Target="../media/image7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Relationship Id="rId9" Type="http://schemas.openxmlformats.org/officeDocument/2006/relationships/image" Target="../media/image72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gif"/><Relationship Id="rId3" Type="http://schemas.openxmlformats.org/officeDocument/2006/relationships/image" Target="../media/image74.gif"/><Relationship Id="rId7" Type="http://schemas.openxmlformats.org/officeDocument/2006/relationships/image" Target="../media/image78.gif"/><Relationship Id="rId12" Type="http://schemas.openxmlformats.org/officeDocument/2006/relationships/image" Target="../media/image83.gi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gif"/><Relationship Id="rId11" Type="http://schemas.openxmlformats.org/officeDocument/2006/relationships/image" Target="../media/image82.gif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gif"/><Relationship Id="rId3" Type="http://schemas.openxmlformats.org/officeDocument/2006/relationships/image" Target="../media/image74.gif"/><Relationship Id="rId7" Type="http://schemas.openxmlformats.org/officeDocument/2006/relationships/image" Target="../media/image78.gif"/><Relationship Id="rId12" Type="http://schemas.openxmlformats.org/officeDocument/2006/relationships/image" Target="../media/image89.gi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gif"/><Relationship Id="rId11" Type="http://schemas.openxmlformats.org/officeDocument/2006/relationships/image" Target="../media/image88.gif"/><Relationship Id="rId5" Type="http://schemas.openxmlformats.org/officeDocument/2006/relationships/image" Target="../media/image76.png"/><Relationship Id="rId10" Type="http://schemas.openxmlformats.org/officeDocument/2006/relationships/image" Target="../media/image87.png"/><Relationship Id="rId4" Type="http://schemas.openxmlformats.org/officeDocument/2006/relationships/image" Target="../media/image75.png"/><Relationship Id="rId9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gif"/><Relationship Id="rId3" Type="http://schemas.openxmlformats.org/officeDocument/2006/relationships/image" Target="../media/image74.gif"/><Relationship Id="rId7" Type="http://schemas.openxmlformats.org/officeDocument/2006/relationships/image" Target="../media/image78.gif"/><Relationship Id="rId12" Type="http://schemas.openxmlformats.org/officeDocument/2006/relationships/image" Target="../media/image95.gi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gif"/><Relationship Id="rId11" Type="http://schemas.openxmlformats.org/officeDocument/2006/relationships/image" Target="../media/image94.gif"/><Relationship Id="rId5" Type="http://schemas.openxmlformats.org/officeDocument/2006/relationships/image" Target="../media/image76.png"/><Relationship Id="rId10" Type="http://schemas.openxmlformats.org/officeDocument/2006/relationships/image" Target="../media/image93.png"/><Relationship Id="rId4" Type="http://schemas.openxmlformats.org/officeDocument/2006/relationships/image" Target="../media/image75.png"/><Relationship Id="rId9" Type="http://schemas.openxmlformats.org/officeDocument/2006/relationships/image" Target="../media/image9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gif"/><Relationship Id="rId3" Type="http://schemas.openxmlformats.org/officeDocument/2006/relationships/image" Target="../media/image74.gif"/><Relationship Id="rId7" Type="http://schemas.openxmlformats.org/officeDocument/2006/relationships/image" Target="../media/image78.gif"/><Relationship Id="rId12" Type="http://schemas.openxmlformats.org/officeDocument/2006/relationships/image" Target="../media/image101.gi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gif"/><Relationship Id="rId11" Type="http://schemas.openxmlformats.org/officeDocument/2006/relationships/image" Target="../media/image100.gif"/><Relationship Id="rId5" Type="http://schemas.openxmlformats.org/officeDocument/2006/relationships/image" Target="../media/image76.png"/><Relationship Id="rId10" Type="http://schemas.openxmlformats.org/officeDocument/2006/relationships/image" Target="../media/image99.png"/><Relationship Id="rId4" Type="http://schemas.openxmlformats.org/officeDocument/2006/relationships/image" Target="../media/image75.png"/><Relationship Id="rId9" Type="http://schemas.openxmlformats.org/officeDocument/2006/relationships/image" Target="../media/image9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gif"/><Relationship Id="rId3" Type="http://schemas.openxmlformats.org/officeDocument/2006/relationships/image" Target="../media/image74.gif"/><Relationship Id="rId7" Type="http://schemas.openxmlformats.org/officeDocument/2006/relationships/image" Target="../media/image78.gif"/><Relationship Id="rId12" Type="http://schemas.openxmlformats.org/officeDocument/2006/relationships/image" Target="../media/image107.gi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gif"/><Relationship Id="rId11" Type="http://schemas.openxmlformats.org/officeDocument/2006/relationships/image" Target="../media/image106.gif"/><Relationship Id="rId5" Type="http://schemas.openxmlformats.org/officeDocument/2006/relationships/image" Target="../media/image76.png"/><Relationship Id="rId10" Type="http://schemas.openxmlformats.org/officeDocument/2006/relationships/image" Target="../media/image105.png"/><Relationship Id="rId4" Type="http://schemas.openxmlformats.org/officeDocument/2006/relationships/image" Target="../media/image75.png"/><Relationship Id="rId9" Type="http://schemas.openxmlformats.org/officeDocument/2006/relationships/image" Target="../media/image10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sv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sv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0" Type="http://schemas.openxmlformats.org/officeDocument/2006/relationships/image" Target="../media/image117.svg"/><Relationship Id="rId4" Type="http://schemas.openxmlformats.org/officeDocument/2006/relationships/image" Target="../media/image111.svg"/><Relationship Id="rId9" Type="http://schemas.openxmlformats.org/officeDocument/2006/relationships/image" Target="../media/image11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sv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svg"/><Relationship Id="rId5" Type="http://schemas.openxmlformats.org/officeDocument/2006/relationships/image" Target="../media/image121.png"/><Relationship Id="rId4" Type="http://schemas.openxmlformats.org/officeDocument/2006/relationships/image" Target="../media/image120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9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2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7.png"/><Relationship Id="rId15" Type="http://schemas.openxmlformats.org/officeDocument/2006/relationships/image" Target="../media/image11.png"/><Relationship Id="rId10" Type="http://schemas.openxmlformats.org/officeDocument/2006/relationships/image" Target="../media/image18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7.png"/><Relationship Id="rId1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7.png"/><Relationship Id="rId10" Type="http://schemas.openxmlformats.org/officeDocument/2006/relationships/image" Target="../media/image28.svg"/><Relationship Id="rId4" Type="http://schemas.openxmlformats.org/officeDocument/2006/relationships/image" Target="../media/image6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23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8F2CC1-C0DB-084E-8F72-23E4B19E5C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489" y="2277564"/>
            <a:ext cx="10644661" cy="1655763"/>
          </a:xfrm>
        </p:spPr>
        <p:txBody>
          <a:bodyPr>
            <a:normAutofit/>
          </a:bodyPr>
          <a:lstStyle/>
          <a:p>
            <a:pPr algn="l"/>
            <a:r>
              <a:rPr kumimoji="1" lang="es-419" altLang="zh-CN" sz="3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Promising or Elusive? </a:t>
            </a:r>
            <a:br>
              <a:rPr kumimoji="1" lang="es-419" altLang="zh-CN" sz="3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1" lang="es-419" altLang="zh-CN" sz="3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Unsupervised Object Segmentation from Real-world Single Images </a:t>
            </a:r>
            <a:endParaRPr kumimoji="1" lang="zh-CN" altLang="en-US" sz="3600" b="1" dirty="0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9B9D6A3-723C-4341-90F7-800C4784A82C}"/>
              </a:ext>
            </a:extLst>
          </p:cNvPr>
          <p:cNvSpPr/>
          <p:nvPr/>
        </p:nvSpPr>
        <p:spPr>
          <a:xfrm>
            <a:off x="0" y="0"/>
            <a:ext cx="12192000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23D2FE5-99C5-1E43-9CDB-4DC040634E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813" b="37087"/>
          <a:stretch/>
        </p:blipFill>
        <p:spPr>
          <a:xfrm>
            <a:off x="253998" y="-17067"/>
            <a:ext cx="2540000" cy="71375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FABFB36-2378-9B43-9588-78B3F0A6EB47}"/>
              </a:ext>
            </a:extLst>
          </p:cNvPr>
          <p:cNvSpPr txBox="1"/>
          <p:nvPr/>
        </p:nvSpPr>
        <p:spPr>
          <a:xfrm>
            <a:off x="513489" y="4265730"/>
            <a:ext cx="44007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Yafei YANG , Bo YANG</a:t>
            </a:r>
          </a:p>
          <a:p>
            <a:r>
              <a:rPr kumimoji="1" lang="es-419" altLang="zh-CN" dirty="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vLAR Group, Department of Computing</a:t>
            </a:r>
          </a:p>
          <a:p>
            <a:r>
              <a:rPr kumimoji="1" lang="en-US" altLang="zh-CN" dirty="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The Hong Kong Polytechnic University </a:t>
            </a:r>
          </a:p>
          <a:p>
            <a:endParaRPr kumimoji="1" lang="zh-CN" altLang="en-US" dirty="0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2DC4E472-70D8-2342-AC68-8019FB1AA9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B6B221C4-C02A-3349-ABEB-173C2BB7B0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40411" y="862913"/>
            <a:ext cx="435917" cy="43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1" name="图形 20">
            <a:extLst>
              <a:ext uri="{FF2B5EF4-FFF2-40B4-BE49-F238E27FC236}">
                <a16:creationId xmlns:a16="http://schemas.microsoft.com/office/drawing/2014/main" id="{D9CD9715-5B04-6C4A-89A9-FFF94F6395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24754" y="40709"/>
            <a:ext cx="1475948" cy="655977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5546A8B8-1761-BB41-A171-B8689FFF3F7F}"/>
              </a:ext>
            </a:extLst>
          </p:cNvPr>
          <p:cNvSpPr txBox="1"/>
          <p:nvPr/>
        </p:nvSpPr>
        <p:spPr>
          <a:xfrm>
            <a:off x="513489" y="5514205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NeurlPS 2022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429B1B-750D-7C45-93EA-7E43847D6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6" y="109055"/>
            <a:ext cx="1818061" cy="55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814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>
            <a:extLst>
              <a:ext uri="{FF2B5EF4-FFF2-40B4-BE49-F238E27FC236}">
                <a16:creationId xmlns:a16="http://schemas.microsoft.com/office/drawing/2014/main" id="{90E50F10-E632-7B40-B6E7-217C10C268AE}"/>
              </a:ext>
            </a:extLst>
          </p:cNvPr>
          <p:cNvSpPr txBox="1"/>
          <p:nvPr/>
        </p:nvSpPr>
        <p:spPr>
          <a:xfrm>
            <a:off x="6237190" y="1659853"/>
            <a:ext cx="5413350" cy="4723618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74663B3-5D2D-364F-B675-2D567E88A8CC}"/>
              </a:ext>
            </a:extLst>
          </p:cNvPr>
          <p:cNvSpPr txBox="1"/>
          <p:nvPr/>
        </p:nvSpPr>
        <p:spPr>
          <a:xfrm>
            <a:off x="540748" y="1659855"/>
            <a:ext cx="5413350" cy="4723618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C75514E-86A8-3C4F-8A14-C41C881F7183}"/>
              </a:ext>
            </a:extLst>
          </p:cNvPr>
          <p:cNvSpPr txBox="1">
            <a:spLocks/>
          </p:cNvSpPr>
          <p:nvPr/>
        </p:nvSpPr>
        <p:spPr>
          <a:xfrm>
            <a:off x="826476" y="576676"/>
            <a:ext cx="9771186" cy="5702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Complexity Factor – Inter-object Color Similarity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9369C8-1BAB-0D4F-B7C6-02FFCFF40415}"/>
              </a:ext>
            </a:extLst>
          </p:cNvPr>
          <p:cNvSpPr txBox="1"/>
          <p:nvPr/>
        </p:nvSpPr>
        <p:spPr>
          <a:xfrm>
            <a:off x="888600" y="1156467"/>
            <a:ext cx="3040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scene-level; appearance</a:t>
            </a:r>
            <a:endParaRPr kumimoji="1" lang="zh-CN" altLang="en-US" sz="20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0C91171-DE4D-DF49-B812-B6E85D47CC99}"/>
              </a:ext>
            </a:extLst>
          </p:cNvPr>
          <p:cNvSpPr txBox="1"/>
          <p:nvPr/>
        </p:nvSpPr>
        <p:spPr>
          <a:xfrm>
            <a:off x="2544501" y="1798206"/>
            <a:ext cx="1476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Illustration</a:t>
            </a:r>
            <a:endParaRPr kumimoji="1" lang="zh-CN" altLang="en-US" b="1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5F9E577-C714-314C-84CC-2528957D5E5F}"/>
              </a:ext>
            </a:extLst>
          </p:cNvPr>
          <p:cNvSpPr txBox="1"/>
          <p:nvPr/>
        </p:nvSpPr>
        <p:spPr>
          <a:xfrm>
            <a:off x="6894265" y="1870771"/>
            <a:ext cx="4099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 images and factor values</a:t>
            </a:r>
            <a:endParaRPr kumimoji="1" lang="zh-CN" altLang="en-US" b="1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96A3FD3-3C8A-764D-B853-08A52F75C987}"/>
              </a:ext>
            </a:extLst>
          </p:cNvPr>
          <p:cNvSpPr txBox="1"/>
          <p:nvPr/>
        </p:nvSpPr>
        <p:spPr>
          <a:xfrm>
            <a:off x="8283951" y="3722699"/>
            <a:ext cx="86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0.265</a:t>
            </a:r>
            <a:endParaRPr kumimoji="1" lang="zh-CN" altLang="en-US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5C5972E-0AAA-6F41-95C1-9BB6D05839ED}"/>
              </a:ext>
            </a:extLst>
          </p:cNvPr>
          <p:cNvSpPr txBox="1"/>
          <p:nvPr/>
        </p:nvSpPr>
        <p:spPr>
          <a:xfrm>
            <a:off x="10729102" y="3712613"/>
            <a:ext cx="788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0.359</a:t>
            </a:r>
            <a:endParaRPr kumimoji="1" lang="zh-CN" altLang="en-US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7A30BF5-7CED-824E-8464-4B510576D961}"/>
              </a:ext>
            </a:extLst>
          </p:cNvPr>
          <p:cNvSpPr txBox="1"/>
          <p:nvPr/>
        </p:nvSpPr>
        <p:spPr>
          <a:xfrm>
            <a:off x="8277724" y="5564541"/>
            <a:ext cx="788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0.787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D13A723-9FA6-2D43-824B-8AD0ECF17C17}"/>
              </a:ext>
            </a:extLst>
          </p:cNvPr>
          <p:cNvSpPr txBox="1"/>
          <p:nvPr/>
        </p:nvSpPr>
        <p:spPr>
          <a:xfrm>
            <a:off x="10753357" y="5564541"/>
            <a:ext cx="788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0.936</a:t>
            </a:r>
            <a:endParaRPr kumimoji="1" lang="zh-CN" altLang="en-US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0" name="图片 19" descr="桌子上的蛋糕&#10;&#10;低可信度描述已自动生成">
            <a:extLst>
              <a:ext uri="{FF2B5EF4-FFF2-40B4-BE49-F238E27FC236}">
                <a16:creationId xmlns:a16="http://schemas.microsoft.com/office/drawing/2014/main" id="{7E7852C5-1834-6E48-B2CC-0804662B5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01" y="2321105"/>
            <a:ext cx="1620000" cy="1620000"/>
          </a:xfrm>
          <a:prstGeom prst="rect">
            <a:avLst/>
          </a:prstGeom>
        </p:spPr>
      </p:pic>
      <p:pic>
        <p:nvPicPr>
          <p:cNvPr id="21" name="图片 20" descr="图标&#10;&#10;描述已自动生成">
            <a:extLst>
              <a:ext uri="{FF2B5EF4-FFF2-40B4-BE49-F238E27FC236}">
                <a16:creationId xmlns:a16="http://schemas.microsoft.com/office/drawing/2014/main" id="{21C123E7-E4E7-0845-88D7-D468C57D8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134" y="2300475"/>
            <a:ext cx="1620000" cy="162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2783095-FFF9-6A40-BFE2-5D2D3B6071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703" t="15860" r="12337" b="10130"/>
          <a:stretch/>
        </p:blipFill>
        <p:spPr>
          <a:xfrm>
            <a:off x="1520522" y="4181839"/>
            <a:ext cx="2379682" cy="2099485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8B7FD203-2A8E-B34F-93F3-AF9392D8C9F2}"/>
              </a:ext>
            </a:extLst>
          </p:cNvPr>
          <p:cNvSpPr txBox="1"/>
          <p:nvPr/>
        </p:nvSpPr>
        <p:spPr>
          <a:xfrm>
            <a:off x="1225517" y="3945947"/>
            <a:ext cx="987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original</a:t>
            </a:r>
            <a:endParaRPr kumimoji="1" lang="zh-CN" altLang="en-US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64D32A1-FA4F-B144-8E6C-456AD210F463}"/>
              </a:ext>
            </a:extLst>
          </p:cNvPr>
          <p:cNvSpPr txBox="1"/>
          <p:nvPr/>
        </p:nvSpPr>
        <p:spPr>
          <a:xfrm>
            <a:off x="3798216" y="3961253"/>
            <a:ext cx="204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average color</a:t>
            </a:r>
            <a:endParaRPr kumimoji="1" lang="zh-CN" altLang="en-US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376DD8B-F9E2-9D4D-A7DE-ECC812D3F036}"/>
              </a:ext>
            </a:extLst>
          </p:cNvPr>
          <p:cNvSpPr txBox="1"/>
          <p:nvPr/>
        </p:nvSpPr>
        <p:spPr>
          <a:xfrm>
            <a:off x="3607898" y="5528382"/>
            <a:ext cx="2003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average colors in RGB space</a:t>
            </a:r>
            <a:endParaRPr kumimoji="1" lang="zh-CN" altLang="en-US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1" name="图片 30" descr="电脑萤幕&#10;&#10;中度可信度描述已自动生成">
            <a:extLst>
              <a:ext uri="{FF2B5EF4-FFF2-40B4-BE49-F238E27FC236}">
                <a16:creationId xmlns:a16="http://schemas.microsoft.com/office/drawing/2014/main" id="{E5B5B389-3F1F-3845-B77C-4C038A6CEE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0471" y="4292863"/>
            <a:ext cx="1620000" cy="1620000"/>
          </a:xfrm>
          <a:prstGeom prst="rect">
            <a:avLst/>
          </a:prstGeom>
        </p:spPr>
      </p:pic>
      <p:pic>
        <p:nvPicPr>
          <p:cNvPr id="34" name="图片 33" descr="电脑显示屏&#10;&#10;描述已自动生成">
            <a:extLst>
              <a:ext uri="{FF2B5EF4-FFF2-40B4-BE49-F238E27FC236}">
                <a16:creationId xmlns:a16="http://schemas.microsoft.com/office/drawing/2014/main" id="{5707FF4C-B606-9646-92ED-CF933B3C85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402" y="4291635"/>
            <a:ext cx="1620000" cy="1620000"/>
          </a:xfrm>
          <a:prstGeom prst="rect">
            <a:avLst/>
          </a:prstGeom>
        </p:spPr>
      </p:pic>
      <p:pic>
        <p:nvPicPr>
          <p:cNvPr id="35" name="图片 34" descr="徽标&#10;&#10;描述已自动生成">
            <a:extLst>
              <a:ext uri="{FF2B5EF4-FFF2-40B4-BE49-F238E27FC236}">
                <a16:creationId xmlns:a16="http://schemas.microsoft.com/office/drawing/2014/main" id="{F6D3FB14-F580-D841-98CA-605D2DFBF8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0402" y="2422606"/>
            <a:ext cx="1620000" cy="1620000"/>
          </a:xfrm>
          <a:prstGeom prst="rect">
            <a:avLst/>
          </a:prstGeom>
        </p:spPr>
      </p:pic>
      <p:pic>
        <p:nvPicPr>
          <p:cNvPr id="45" name="图片 44" descr="图片包含 游戏机, 物体, 钟表&#10;&#10;描述已自动生成">
            <a:extLst>
              <a:ext uri="{FF2B5EF4-FFF2-40B4-BE49-F238E27FC236}">
                <a16:creationId xmlns:a16="http://schemas.microsoft.com/office/drawing/2014/main" id="{8330244E-9EFA-D841-9921-E9F9FBC190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0471" y="2398286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146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>
            <a:extLst>
              <a:ext uri="{FF2B5EF4-FFF2-40B4-BE49-F238E27FC236}">
                <a16:creationId xmlns:a16="http://schemas.microsoft.com/office/drawing/2014/main" id="{90E50F10-E632-7B40-B6E7-217C10C268AE}"/>
              </a:ext>
            </a:extLst>
          </p:cNvPr>
          <p:cNvSpPr txBox="1"/>
          <p:nvPr/>
        </p:nvSpPr>
        <p:spPr>
          <a:xfrm>
            <a:off x="6237190" y="1659853"/>
            <a:ext cx="5413350" cy="4723618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74663B3-5D2D-364F-B675-2D567E88A8CC}"/>
              </a:ext>
            </a:extLst>
          </p:cNvPr>
          <p:cNvSpPr txBox="1"/>
          <p:nvPr/>
        </p:nvSpPr>
        <p:spPr>
          <a:xfrm>
            <a:off x="540748" y="1659855"/>
            <a:ext cx="5413350" cy="4723618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C75514E-86A8-3C4F-8A14-C41C881F7183}"/>
              </a:ext>
            </a:extLst>
          </p:cNvPr>
          <p:cNvSpPr txBox="1">
            <a:spLocks/>
          </p:cNvSpPr>
          <p:nvPr/>
        </p:nvSpPr>
        <p:spPr>
          <a:xfrm>
            <a:off x="826475" y="576676"/>
            <a:ext cx="9973995" cy="5702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Complexity Factor – Inter-object Shape Variation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9369C8-1BAB-0D4F-B7C6-02FFCFF40415}"/>
              </a:ext>
            </a:extLst>
          </p:cNvPr>
          <p:cNvSpPr txBox="1"/>
          <p:nvPr/>
        </p:nvSpPr>
        <p:spPr>
          <a:xfrm>
            <a:off x="888600" y="1156467"/>
            <a:ext cx="2779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scene-level; geometry</a:t>
            </a:r>
            <a:endParaRPr kumimoji="1" lang="zh-CN" altLang="en-US" sz="20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0C91171-DE4D-DF49-B812-B6E85D47CC99}"/>
              </a:ext>
            </a:extLst>
          </p:cNvPr>
          <p:cNvSpPr txBox="1"/>
          <p:nvPr/>
        </p:nvSpPr>
        <p:spPr>
          <a:xfrm>
            <a:off x="2544501" y="1798206"/>
            <a:ext cx="1476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Illustration</a:t>
            </a:r>
            <a:endParaRPr kumimoji="1" lang="zh-CN" altLang="en-US" b="1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5F9E577-C714-314C-84CC-2528957D5E5F}"/>
              </a:ext>
            </a:extLst>
          </p:cNvPr>
          <p:cNvSpPr txBox="1"/>
          <p:nvPr/>
        </p:nvSpPr>
        <p:spPr>
          <a:xfrm>
            <a:off x="6894265" y="1870771"/>
            <a:ext cx="4099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 images and factor values</a:t>
            </a:r>
            <a:endParaRPr kumimoji="1" lang="zh-CN" altLang="en-US" b="1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96A3FD3-3C8A-764D-B853-08A52F75C987}"/>
              </a:ext>
            </a:extLst>
          </p:cNvPr>
          <p:cNvSpPr txBox="1"/>
          <p:nvPr/>
        </p:nvSpPr>
        <p:spPr>
          <a:xfrm>
            <a:off x="8283951" y="3722699"/>
            <a:ext cx="86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0.005</a:t>
            </a:r>
            <a:endParaRPr kumimoji="1" lang="zh-CN" altLang="en-US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5C5972E-0AAA-6F41-95C1-9BB6D05839ED}"/>
              </a:ext>
            </a:extLst>
          </p:cNvPr>
          <p:cNvSpPr txBox="1"/>
          <p:nvPr/>
        </p:nvSpPr>
        <p:spPr>
          <a:xfrm>
            <a:off x="10729102" y="3712613"/>
            <a:ext cx="788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0.105</a:t>
            </a:r>
            <a:endParaRPr kumimoji="1" lang="zh-CN" altLang="en-US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7A30BF5-7CED-824E-8464-4B510576D961}"/>
              </a:ext>
            </a:extLst>
          </p:cNvPr>
          <p:cNvSpPr txBox="1"/>
          <p:nvPr/>
        </p:nvSpPr>
        <p:spPr>
          <a:xfrm>
            <a:off x="8277724" y="5564541"/>
            <a:ext cx="788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0.257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D13A723-9FA6-2D43-824B-8AD0ECF17C17}"/>
              </a:ext>
            </a:extLst>
          </p:cNvPr>
          <p:cNvSpPr txBox="1"/>
          <p:nvPr/>
        </p:nvSpPr>
        <p:spPr>
          <a:xfrm>
            <a:off x="10753357" y="5564541"/>
            <a:ext cx="788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0.565</a:t>
            </a:r>
            <a:endParaRPr kumimoji="1" lang="zh-CN" altLang="en-US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8" name="图片 37" descr="图标&#10;&#10;描述已自动生成">
            <a:extLst>
              <a:ext uri="{FF2B5EF4-FFF2-40B4-BE49-F238E27FC236}">
                <a16:creationId xmlns:a16="http://schemas.microsoft.com/office/drawing/2014/main" id="{42AA5ADE-E024-2341-8210-CB7153410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940" y="4637865"/>
            <a:ext cx="1620000" cy="1620000"/>
          </a:xfrm>
          <a:prstGeom prst="rect">
            <a:avLst/>
          </a:prstGeom>
        </p:spPr>
      </p:pic>
      <p:pic>
        <p:nvPicPr>
          <p:cNvPr id="41" name="图片 40" descr="图片包含 图形用户界面&#10;&#10;描述已自动生成">
            <a:extLst>
              <a:ext uri="{FF2B5EF4-FFF2-40B4-BE49-F238E27FC236}">
                <a16:creationId xmlns:a16="http://schemas.microsoft.com/office/drawing/2014/main" id="{DECE22A2-EDB1-0D4D-B84D-06A8A21A2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867" y="2398286"/>
            <a:ext cx="1620000" cy="1620000"/>
          </a:xfrm>
          <a:prstGeom prst="rect">
            <a:avLst/>
          </a:prstGeom>
        </p:spPr>
      </p:pic>
      <p:pic>
        <p:nvPicPr>
          <p:cNvPr id="42" name="图片 41" descr="图形用户界面&#10;&#10;描述已自动生成">
            <a:extLst>
              <a:ext uri="{FF2B5EF4-FFF2-40B4-BE49-F238E27FC236}">
                <a16:creationId xmlns:a16="http://schemas.microsoft.com/office/drawing/2014/main" id="{7CAB324D-8955-0144-AC5C-E288D35BEC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1317" y="2398286"/>
            <a:ext cx="1620000" cy="1620000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79862C12-2C30-794D-83C9-FDCA8C5BB703}"/>
              </a:ext>
            </a:extLst>
          </p:cNvPr>
          <p:cNvSpPr txBox="1"/>
          <p:nvPr/>
        </p:nvSpPr>
        <p:spPr>
          <a:xfrm>
            <a:off x="1032196" y="4018286"/>
            <a:ext cx="1905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bounding boxes</a:t>
            </a:r>
            <a:endParaRPr kumimoji="1" lang="zh-CN" altLang="en-US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F0BA932-7AA2-864B-AA38-526211EB8AFE}"/>
              </a:ext>
            </a:extLst>
          </p:cNvPr>
          <p:cNvSpPr txBox="1"/>
          <p:nvPr/>
        </p:nvSpPr>
        <p:spPr>
          <a:xfrm>
            <a:off x="3989060" y="4018286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diagonals</a:t>
            </a:r>
            <a:endParaRPr kumimoji="1" lang="zh-CN" altLang="en-US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B62D2AD-3C79-FB47-B434-194196EDD03A}"/>
              </a:ext>
            </a:extLst>
          </p:cNvPr>
          <p:cNvSpPr txBox="1"/>
          <p:nvPr/>
        </p:nvSpPr>
        <p:spPr>
          <a:xfrm>
            <a:off x="3766899" y="5476781"/>
            <a:ext cx="16789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diagonal variation</a:t>
            </a:r>
            <a:endParaRPr kumimoji="1" lang="zh-CN" altLang="en-US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7" name="图片 46" descr="图标&#10;&#10;描述已自动生成">
            <a:extLst>
              <a:ext uri="{FF2B5EF4-FFF2-40B4-BE49-F238E27FC236}">
                <a16:creationId xmlns:a16="http://schemas.microsoft.com/office/drawing/2014/main" id="{CF97F645-2471-5545-B783-52A13F547A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8456" y="2388200"/>
            <a:ext cx="1620000" cy="1620000"/>
          </a:xfrm>
          <a:prstGeom prst="rect">
            <a:avLst/>
          </a:prstGeom>
        </p:spPr>
      </p:pic>
      <p:pic>
        <p:nvPicPr>
          <p:cNvPr id="48" name="图片 47" descr="图片包含 游戏机, 钟表&#10;&#10;描述已自动生成">
            <a:extLst>
              <a:ext uri="{FF2B5EF4-FFF2-40B4-BE49-F238E27FC236}">
                <a16:creationId xmlns:a16="http://schemas.microsoft.com/office/drawing/2014/main" id="{EB783C8B-2C88-E84D-929A-F52C61EDFE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7724" y="2398286"/>
            <a:ext cx="1620000" cy="1620000"/>
          </a:xfrm>
          <a:prstGeom prst="rect">
            <a:avLst/>
          </a:prstGeom>
        </p:spPr>
      </p:pic>
      <p:pic>
        <p:nvPicPr>
          <p:cNvPr id="49" name="图片 48" descr="蓝色的杯子&#10;&#10;低可信度描述已自动生成">
            <a:extLst>
              <a:ext uri="{FF2B5EF4-FFF2-40B4-BE49-F238E27FC236}">
                <a16:creationId xmlns:a16="http://schemas.microsoft.com/office/drawing/2014/main" id="{982947B9-C4EF-A041-BEA1-E01A6C85A4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7724" y="4313873"/>
            <a:ext cx="1620000" cy="1620000"/>
          </a:xfrm>
          <a:prstGeom prst="rect">
            <a:avLst/>
          </a:prstGeom>
        </p:spPr>
      </p:pic>
      <p:pic>
        <p:nvPicPr>
          <p:cNvPr id="50" name="图片 49" descr="桌子上摆放着黑色笔记本电脑&#10;&#10;描述已自动生成">
            <a:extLst>
              <a:ext uri="{FF2B5EF4-FFF2-40B4-BE49-F238E27FC236}">
                <a16:creationId xmlns:a16="http://schemas.microsoft.com/office/drawing/2014/main" id="{D01747B1-8C53-7E4D-B4A8-68E6A7A783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8456" y="4308300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472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23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1A1D4E6-8824-4B4B-A16C-4456A8ABD2D0}"/>
              </a:ext>
            </a:extLst>
          </p:cNvPr>
          <p:cNvSpPr/>
          <p:nvPr/>
        </p:nvSpPr>
        <p:spPr>
          <a:xfrm>
            <a:off x="6415313" y="0"/>
            <a:ext cx="5776687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989EBE-9763-6848-B652-87A9E623B0A8}"/>
              </a:ext>
            </a:extLst>
          </p:cNvPr>
          <p:cNvSpPr txBox="1"/>
          <p:nvPr/>
        </p:nvSpPr>
        <p:spPr>
          <a:xfrm>
            <a:off x="395515" y="3542828"/>
            <a:ext cx="620848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4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 Benchmark Datasets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A9346CD-5C70-6F4E-8E78-3C5D39FF9804}"/>
              </a:ext>
            </a:extLst>
          </p:cNvPr>
          <p:cNvSpPr txBox="1"/>
          <p:nvPr/>
        </p:nvSpPr>
        <p:spPr>
          <a:xfrm>
            <a:off x="6937827" y="1536174"/>
            <a:ext cx="35560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3600" dirty="0">
                <a:solidFill>
                  <a:schemeClr val="bg1"/>
                </a:solidFill>
              </a:rPr>
              <a:t>dSprites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3600" dirty="0">
                <a:solidFill>
                  <a:schemeClr val="bg1"/>
                </a:solidFill>
              </a:rPr>
              <a:t>Tetris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3600" dirty="0">
                <a:solidFill>
                  <a:schemeClr val="bg1"/>
                </a:solidFill>
              </a:rPr>
              <a:t>CLEVR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3600" dirty="0">
                <a:solidFill>
                  <a:schemeClr val="bg1"/>
                </a:solidFill>
              </a:rPr>
              <a:t>YCB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3600" dirty="0">
                <a:solidFill>
                  <a:schemeClr val="bg1"/>
                </a:solidFill>
              </a:rPr>
              <a:t>ScanNet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3600" dirty="0">
                <a:solidFill>
                  <a:schemeClr val="bg1"/>
                </a:solidFill>
              </a:rPr>
              <a:t>COCO</a:t>
            </a:r>
          </a:p>
        </p:txBody>
      </p:sp>
    </p:spTree>
    <p:extLst>
      <p:ext uri="{BB962C8B-B14F-4D97-AF65-F5344CB8AC3E}">
        <p14:creationId xmlns:p14="http://schemas.microsoft.com/office/powerpoint/2010/main" val="1642941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>
            <a:extLst>
              <a:ext uri="{FF2B5EF4-FFF2-40B4-BE49-F238E27FC236}">
                <a16:creationId xmlns:a16="http://schemas.microsoft.com/office/drawing/2014/main" id="{99171289-B985-4946-B711-7B6BC86752BA}"/>
              </a:ext>
            </a:extLst>
          </p:cNvPr>
          <p:cNvSpPr/>
          <p:nvPr/>
        </p:nvSpPr>
        <p:spPr>
          <a:xfrm>
            <a:off x="713699" y="3931123"/>
            <a:ext cx="3782645" cy="2633667"/>
          </a:xfrm>
          <a:prstGeom prst="rect">
            <a:avLst/>
          </a:prstGeom>
          <a:solidFill>
            <a:schemeClr val="accent5">
              <a:lumMod val="60000"/>
              <a:lumOff val="40000"/>
              <a:alpha val="5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B4B8FB0-D196-F04E-91D5-3B13EF4F99B0}"/>
              </a:ext>
            </a:extLst>
          </p:cNvPr>
          <p:cNvSpPr/>
          <p:nvPr/>
        </p:nvSpPr>
        <p:spPr>
          <a:xfrm>
            <a:off x="738555" y="1181100"/>
            <a:ext cx="3782645" cy="2633667"/>
          </a:xfrm>
          <a:prstGeom prst="rect">
            <a:avLst/>
          </a:prstGeom>
          <a:solidFill>
            <a:schemeClr val="accent2">
              <a:alpha val="5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5582B2F-7936-EC48-9305-10DE3E276823}"/>
              </a:ext>
            </a:extLst>
          </p:cNvPr>
          <p:cNvSpPr txBox="1">
            <a:spLocks/>
          </p:cNvSpPr>
          <p:nvPr/>
        </p:nvSpPr>
        <p:spPr>
          <a:xfrm>
            <a:off x="738555" y="482891"/>
            <a:ext cx="10005647" cy="5702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Biases in 6 Datasets - quantitative summary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145451-EBFF-DD46-BE8F-7B72657DF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166" y="2399242"/>
            <a:ext cx="1080000" cy="1080000"/>
          </a:xfrm>
          <a:prstGeom prst="rect">
            <a:avLst/>
          </a:prstGeom>
        </p:spPr>
      </p:pic>
      <p:pic>
        <p:nvPicPr>
          <p:cNvPr id="4" name="图片 3" descr="卡通人物&#10;&#10;中度可信度描述已自动生成">
            <a:extLst>
              <a:ext uri="{FF2B5EF4-FFF2-40B4-BE49-F238E27FC236}">
                <a16:creationId xmlns:a16="http://schemas.microsoft.com/office/drawing/2014/main" id="{C09FD71A-B2A7-3B4F-8BAF-2499022D4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166" y="1297456"/>
            <a:ext cx="1080000" cy="1080000"/>
          </a:xfrm>
          <a:prstGeom prst="rect">
            <a:avLst/>
          </a:prstGeom>
        </p:spPr>
      </p:pic>
      <p:pic>
        <p:nvPicPr>
          <p:cNvPr id="5" name="图片 4" descr="图片包含 游戏机, 钟表&#10;&#10;描述已自动生成">
            <a:extLst>
              <a:ext uri="{FF2B5EF4-FFF2-40B4-BE49-F238E27FC236}">
                <a16:creationId xmlns:a16="http://schemas.microsoft.com/office/drawing/2014/main" id="{C6F010D2-ACE4-0A49-93AE-BAAF1E082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066" y="2399242"/>
            <a:ext cx="1080000" cy="1080000"/>
          </a:xfrm>
          <a:prstGeom prst="rect">
            <a:avLst/>
          </a:prstGeom>
        </p:spPr>
      </p:pic>
      <p:pic>
        <p:nvPicPr>
          <p:cNvPr id="6" name="图片 5" descr="屏幕上写着字&#10;&#10;中度可信度描述已自动生成">
            <a:extLst>
              <a:ext uri="{FF2B5EF4-FFF2-40B4-BE49-F238E27FC236}">
                <a16:creationId xmlns:a16="http://schemas.microsoft.com/office/drawing/2014/main" id="{7AEFE6DA-DD13-6A48-A13B-6BC2C552A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1066" y="1297456"/>
            <a:ext cx="1080000" cy="1080000"/>
          </a:xfrm>
          <a:prstGeom prst="rect">
            <a:avLst/>
          </a:prstGeom>
        </p:spPr>
      </p:pic>
      <p:pic>
        <p:nvPicPr>
          <p:cNvPr id="7" name="图片 6" descr="图标&#10;&#10;描述已自动生成">
            <a:extLst>
              <a:ext uri="{FF2B5EF4-FFF2-40B4-BE49-F238E27FC236}">
                <a16:creationId xmlns:a16="http://schemas.microsoft.com/office/drawing/2014/main" id="{357F8A04-95BA-CB47-93E6-A5584CE87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2966" y="2399242"/>
            <a:ext cx="1080000" cy="1080000"/>
          </a:xfrm>
          <a:prstGeom prst="rect">
            <a:avLst/>
          </a:prstGeom>
        </p:spPr>
      </p:pic>
      <p:pic>
        <p:nvPicPr>
          <p:cNvPr id="8" name="图片 7" descr="图片包含 游戏机&#10;&#10;描述已自动生成">
            <a:extLst>
              <a:ext uri="{FF2B5EF4-FFF2-40B4-BE49-F238E27FC236}">
                <a16:creationId xmlns:a16="http://schemas.microsoft.com/office/drawing/2014/main" id="{B2740381-2636-474C-BC8B-6B774EA16E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2966" y="1297456"/>
            <a:ext cx="1080000" cy="1080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75CD143-ED21-7549-8923-BF603594B8DA}"/>
              </a:ext>
            </a:extLst>
          </p:cNvPr>
          <p:cNvSpPr txBox="1"/>
          <p:nvPr/>
        </p:nvSpPr>
        <p:spPr>
          <a:xfrm>
            <a:off x="624033" y="3476213"/>
            <a:ext cx="1570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dSprites</a:t>
            </a:r>
            <a:endParaRPr kumimoji="1" lang="zh-CN" altLang="en-US" sz="16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B885C81-2328-DB47-9A51-B211E838EE9F}"/>
              </a:ext>
            </a:extLst>
          </p:cNvPr>
          <p:cNvSpPr txBox="1"/>
          <p:nvPr/>
        </p:nvSpPr>
        <p:spPr>
          <a:xfrm>
            <a:off x="1855933" y="3476213"/>
            <a:ext cx="1570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Tetris</a:t>
            </a:r>
            <a:endParaRPr kumimoji="1" lang="zh-CN" altLang="en-US" sz="16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59F772C-FCD2-0843-8B54-43EE41A3FB5D}"/>
              </a:ext>
            </a:extLst>
          </p:cNvPr>
          <p:cNvSpPr txBox="1"/>
          <p:nvPr/>
        </p:nvSpPr>
        <p:spPr>
          <a:xfrm>
            <a:off x="3087833" y="3476213"/>
            <a:ext cx="1570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CLEVR</a:t>
            </a:r>
            <a:endParaRPr kumimoji="1" lang="zh-CN" altLang="en-US" sz="16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图片 11" descr="图片包含 桌子, 杯子, 小, 蛋糕&#10;&#10;描述已自动生成">
            <a:extLst>
              <a:ext uri="{FF2B5EF4-FFF2-40B4-BE49-F238E27FC236}">
                <a16:creationId xmlns:a16="http://schemas.microsoft.com/office/drawing/2014/main" id="{672A1565-4ADC-D44D-A0CC-B5F58BD7CD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010" y="4016213"/>
            <a:ext cx="1080000" cy="1080000"/>
          </a:xfrm>
          <a:prstGeom prst="rect">
            <a:avLst/>
          </a:prstGeom>
        </p:spPr>
      </p:pic>
      <p:pic>
        <p:nvPicPr>
          <p:cNvPr id="13" name="图片 12" descr="图片包含 桌子, 食物, 房间&#10;&#10;描述已自动生成">
            <a:extLst>
              <a:ext uri="{FF2B5EF4-FFF2-40B4-BE49-F238E27FC236}">
                <a16:creationId xmlns:a16="http://schemas.microsoft.com/office/drawing/2014/main" id="{35059416-4FB9-1B4E-8B1F-7CF3EA87C9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010" y="5117999"/>
            <a:ext cx="1080000" cy="1080000"/>
          </a:xfrm>
          <a:prstGeom prst="rect">
            <a:avLst/>
          </a:prstGeom>
        </p:spPr>
      </p:pic>
      <p:pic>
        <p:nvPicPr>
          <p:cNvPr id="14" name="图片 13" descr="图片包含 亮, 桌子, 黑暗, 灯光&#10;&#10;描述已自动生成">
            <a:extLst>
              <a:ext uri="{FF2B5EF4-FFF2-40B4-BE49-F238E27FC236}">
                <a16:creationId xmlns:a16="http://schemas.microsoft.com/office/drawing/2014/main" id="{506A9030-5713-8543-8F40-52D21B93E4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2966" y="4012291"/>
            <a:ext cx="1080000" cy="1080000"/>
          </a:xfrm>
          <a:prstGeom prst="rect">
            <a:avLst/>
          </a:prstGeom>
        </p:spPr>
      </p:pic>
      <p:pic>
        <p:nvPicPr>
          <p:cNvPr id="15" name="图片 14" descr="电脑萤幕&#10;&#10;中度可信度描述已自动生成">
            <a:extLst>
              <a:ext uri="{FF2B5EF4-FFF2-40B4-BE49-F238E27FC236}">
                <a16:creationId xmlns:a16="http://schemas.microsoft.com/office/drawing/2014/main" id="{EC8784FF-A610-1549-AF63-758A47BCD2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32966" y="5117999"/>
            <a:ext cx="1080000" cy="1080000"/>
          </a:xfrm>
          <a:prstGeom prst="rect">
            <a:avLst/>
          </a:prstGeom>
        </p:spPr>
      </p:pic>
      <p:pic>
        <p:nvPicPr>
          <p:cNvPr id="16" name="图片 15" descr="图片包含 室内, 物体, 水槽, 桌子&#10;&#10;描述已自动生成">
            <a:extLst>
              <a:ext uri="{FF2B5EF4-FFF2-40B4-BE49-F238E27FC236}">
                <a16:creationId xmlns:a16="http://schemas.microsoft.com/office/drawing/2014/main" id="{2A7F8A8D-6821-A44F-B34B-D7A0554362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1066" y="4016213"/>
            <a:ext cx="1080000" cy="1080000"/>
          </a:xfrm>
          <a:prstGeom prst="rect">
            <a:avLst/>
          </a:prstGeom>
        </p:spPr>
      </p:pic>
      <p:pic>
        <p:nvPicPr>
          <p:cNvPr id="17" name="图片 16" descr="图片包含 黑暗, 亮, 房间, 游戏机&#10;&#10;描述已自动生成">
            <a:extLst>
              <a:ext uri="{FF2B5EF4-FFF2-40B4-BE49-F238E27FC236}">
                <a16:creationId xmlns:a16="http://schemas.microsoft.com/office/drawing/2014/main" id="{CC5C0E27-CFCD-AD48-BA59-C49E5072AA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01066" y="5117999"/>
            <a:ext cx="1080000" cy="1080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6BB5D09-D5EE-684F-B9AB-9A90C9492B1F}"/>
              </a:ext>
            </a:extLst>
          </p:cNvPr>
          <p:cNvSpPr txBox="1"/>
          <p:nvPr/>
        </p:nvSpPr>
        <p:spPr>
          <a:xfrm>
            <a:off x="617149" y="6196782"/>
            <a:ext cx="1570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YCB</a:t>
            </a:r>
            <a:endParaRPr kumimoji="1" lang="zh-CN" altLang="en-US" sz="16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BB06A48-4960-F944-BAB7-1176A674489B}"/>
              </a:ext>
            </a:extLst>
          </p:cNvPr>
          <p:cNvSpPr txBox="1"/>
          <p:nvPr/>
        </p:nvSpPr>
        <p:spPr>
          <a:xfrm>
            <a:off x="1806270" y="6192860"/>
            <a:ext cx="1669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ScanNet</a:t>
            </a:r>
            <a:endParaRPr kumimoji="1" lang="zh-CN" altLang="en-US" sz="16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08364C3-4AC9-D34E-8174-FC13F8C140CF}"/>
              </a:ext>
            </a:extLst>
          </p:cNvPr>
          <p:cNvSpPr txBox="1"/>
          <p:nvPr/>
        </p:nvSpPr>
        <p:spPr>
          <a:xfrm>
            <a:off x="3087833" y="6195430"/>
            <a:ext cx="1570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COCO</a:t>
            </a:r>
            <a:endParaRPr kumimoji="1" lang="zh-CN" altLang="en-US" sz="16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BAC07531-95CE-9D4E-A46D-669D34CBEAF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99472" y="1745913"/>
            <a:ext cx="3118716" cy="1800000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6DD5ED86-8623-C141-B8D1-76514DAA50E8}"/>
              </a:ext>
            </a:extLst>
          </p:cNvPr>
          <p:cNvSpPr txBox="1"/>
          <p:nvPr/>
        </p:nvSpPr>
        <p:spPr>
          <a:xfrm>
            <a:off x="5669311" y="1313716"/>
            <a:ext cx="2518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 Color Gradient</a:t>
            </a:r>
            <a:endParaRPr kumimoji="1" lang="zh-CN" altLang="en-US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86FD72A9-5042-924D-BE34-3A3DD18C712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87441" y="4224676"/>
            <a:ext cx="3118717" cy="1800000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D48FA018-36FB-E645-B8B2-67A45E534523}"/>
              </a:ext>
            </a:extLst>
          </p:cNvPr>
          <p:cNvSpPr txBox="1"/>
          <p:nvPr/>
        </p:nvSpPr>
        <p:spPr>
          <a:xfrm>
            <a:off x="5384409" y="3700628"/>
            <a:ext cx="311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Inter-object Color Similarity</a:t>
            </a:r>
            <a:endParaRPr kumimoji="1" lang="zh-CN" altLang="en-US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4BE69C9A-E03F-D14A-990F-B5998FF6319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31576" y="1676213"/>
            <a:ext cx="3118716" cy="1800000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6CBC6526-3689-4B4E-B1B8-3676DE734F29}"/>
              </a:ext>
            </a:extLst>
          </p:cNvPr>
          <p:cNvSpPr txBox="1"/>
          <p:nvPr/>
        </p:nvSpPr>
        <p:spPr>
          <a:xfrm>
            <a:off x="8958529" y="1289121"/>
            <a:ext cx="2691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 shape Concavity</a:t>
            </a:r>
            <a:endParaRPr kumimoji="1" lang="zh-CN" altLang="en-US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DB360860-B006-0746-A15F-F0FB97DD8E9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31576" y="4224676"/>
            <a:ext cx="3118717" cy="1800000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EB7ECC8F-58EC-8043-81AE-EB6C13B91981}"/>
              </a:ext>
            </a:extLst>
          </p:cNvPr>
          <p:cNvSpPr txBox="1"/>
          <p:nvPr/>
        </p:nvSpPr>
        <p:spPr>
          <a:xfrm>
            <a:off x="8715577" y="3697663"/>
            <a:ext cx="3177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Inter-object Shape Variation</a:t>
            </a:r>
            <a:endParaRPr kumimoji="1" lang="zh-CN" altLang="en-US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10E2AAE4-83E5-C747-B790-1E92CDB19CF5}"/>
              </a:ext>
            </a:extLst>
          </p:cNvPr>
          <p:cNvSpPr/>
          <p:nvPr/>
        </p:nvSpPr>
        <p:spPr>
          <a:xfrm>
            <a:off x="5772150" y="1745914"/>
            <a:ext cx="1419292" cy="126875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C8EF718-B7D8-C249-AD9A-979146400EB3}"/>
              </a:ext>
            </a:extLst>
          </p:cNvPr>
          <p:cNvSpPr/>
          <p:nvPr/>
        </p:nvSpPr>
        <p:spPr>
          <a:xfrm>
            <a:off x="5669311" y="4220179"/>
            <a:ext cx="1419292" cy="126875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85B533E8-8BB0-6944-A61A-690A7EB7D0D0}"/>
              </a:ext>
            </a:extLst>
          </p:cNvPr>
          <p:cNvSpPr/>
          <p:nvPr/>
        </p:nvSpPr>
        <p:spPr>
          <a:xfrm>
            <a:off x="8956653" y="1745913"/>
            <a:ext cx="1316060" cy="120758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1FDF643-20D1-2145-9909-3161848EBA8A}"/>
              </a:ext>
            </a:extLst>
          </p:cNvPr>
          <p:cNvSpPr/>
          <p:nvPr/>
        </p:nvSpPr>
        <p:spPr>
          <a:xfrm>
            <a:off x="8956653" y="4246673"/>
            <a:ext cx="1316060" cy="126875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B155655-5420-C240-BE3F-0B4B95232F18}"/>
              </a:ext>
            </a:extLst>
          </p:cNvPr>
          <p:cNvSpPr/>
          <p:nvPr/>
        </p:nvSpPr>
        <p:spPr>
          <a:xfrm>
            <a:off x="7192723" y="1741416"/>
            <a:ext cx="1168466" cy="1268750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8975B2A1-32E1-6D45-9B56-4EEC7E7C0E38}"/>
              </a:ext>
            </a:extLst>
          </p:cNvPr>
          <p:cNvSpPr/>
          <p:nvPr/>
        </p:nvSpPr>
        <p:spPr>
          <a:xfrm>
            <a:off x="7088603" y="4220179"/>
            <a:ext cx="1168466" cy="1268750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FCCA3C22-4656-C146-83B8-258C6816ADDE}"/>
              </a:ext>
            </a:extLst>
          </p:cNvPr>
          <p:cNvSpPr/>
          <p:nvPr/>
        </p:nvSpPr>
        <p:spPr>
          <a:xfrm>
            <a:off x="10286101" y="1741416"/>
            <a:ext cx="1168466" cy="1212077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1E789D0-0FD1-144B-BBB2-3B21DD1EE85F}"/>
              </a:ext>
            </a:extLst>
          </p:cNvPr>
          <p:cNvSpPr/>
          <p:nvPr/>
        </p:nvSpPr>
        <p:spPr>
          <a:xfrm>
            <a:off x="10272713" y="4246673"/>
            <a:ext cx="1168466" cy="1268750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7393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23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1A1D4E6-8824-4B4B-A16C-4456A8ABD2D0}"/>
              </a:ext>
            </a:extLst>
          </p:cNvPr>
          <p:cNvSpPr/>
          <p:nvPr/>
        </p:nvSpPr>
        <p:spPr>
          <a:xfrm>
            <a:off x="6415313" y="0"/>
            <a:ext cx="5776687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989EBE-9763-6848-B652-87A9E623B0A8}"/>
              </a:ext>
            </a:extLst>
          </p:cNvPr>
          <p:cNvSpPr txBox="1"/>
          <p:nvPr/>
        </p:nvSpPr>
        <p:spPr>
          <a:xfrm>
            <a:off x="169985" y="3681046"/>
            <a:ext cx="620848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4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4+1 Representative Methods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A9346CD-5C70-6F4E-8E78-3C5D39FF9804}"/>
              </a:ext>
            </a:extLst>
          </p:cNvPr>
          <p:cNvSpPr txBox="1"/>
          <p:nvPr/>
        </p:nvSpPr>
        <p:spPr>
          <a:xfrm>
            <a:off x="6937827" y="1745104"/>
            <a:ext cx="35560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3600" dirty="0">
                <a:solidFill>
                  <a:schemeClr val="bg1"/>
                </a:solidFill>
              </a:rPr>
              <a:t>AIR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3600" dirty="0">
                <a:solidFill>
                  <a:schemeClr val="bg1"/>
                </a:solidFill>
              </a:rPr>
              <a:t>MONet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3600" dirty="0">
                <a:solidFill>
                  <a:schemeClr val="bg1"/>
                </a:solidFill>
              </a:rPr>
              <a:t>IODINE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3600" dirty="0">
                <a:solidFill>
                  <a:schemeClr val="bg1"/>
                </a:solidFill>
              </a:rPr>
              <a:t>Slot Attention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3600" dirty="0">
                <a:solidFill>
                  <a:schemeClr val="bg1"/>
                </a:solidFill>
              </a:rPr>
              <a:t>Mask-RCNN*</a:t>
            </a:r>
          </a:p>
        </p:txBody>
      </p:sp>
    </p:spTree>
    <p:extLst>
      <p:ext uri="{BB962C8B-B14F-4D97-AF65-F5344CB8AC3E}">
        <p14:creationId xmlns:p14="http://schemas.microsoft.com/office/powerpoint/2010/main" val="2238907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64140A5-823C-AB47-93C4-F472CA7CC6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44" t="19882" r="2964" b="18199"/>
          <a:stretch/>
        </p:blipFill>
        <p:spPr>
          <a:xfrm>
            <a:off x="9734995" y="2070011"/>
            <a:ext cx="2113276" cy="108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3D801FA-3C10-564D-BFFF-EA4D13DFCB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18" t="13755" b="12618"/>
          <a:stretch/>
        </p:blipFill>
        <p:spPr>
          <a:xfrm>
            <a:off x="678337" y="2053007"/>
            <a:ext cx="2293576" cy="108065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F63AD4D-9B87-0647-B1DF-9273DA02348B}"/>
              </a:ext>
            </a:extLst>
          </p:cNvPr>
          <p:cNvSpPr txBox="1"/>
          <p:nvPr/>
        </p:nvSpPr>
        <p:spPr>
          <a:xfrm>
            <a:off x="1360090" y="3494526"/>
            <a:ext cx="851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Times" pitchFamily="2" charset="0"/>
              </a:rPr>
              <a:t>(a) AIR</a:t>
            </a:r>
            <a:endParaRPr kumimoji="1" lang="zh-CN" altLang="en-US" sz="1400" dirty="0">
              <a:latin typeface="Times" pitchFamily="2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C4BF19-5FBA-C64E-AA18-F1EDDC58FD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60" t="13755" b="12618"/>
          <a:stretch/>
        </p:blipFill>
        <p:spPr>
          <a:xfrm>
            <a:off x="2914480" y="2053007"/>
            <a:ext cx="2317271" cy="10806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2021486-4E7F-0842-8A8D-29888D10F0BF}"/>
              </a:ext>
            </a:extLst>
          </p:cNvPr>
          <p:cNvSpPr txBox="1"/>
          <p:nvPr/>
        </p:nvSpPr>
        <p:spPr>
          <a:xfrm>
            <a:off x="3517205" y="3505519"/>
            <a:ext cx="1126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Times" pitchFamily="2" charset="0"/>
              </a:rPr>
              <a:t>(b) MONet</a:t>
            </a:r>
            <a:endParaRPr kumimoji="1" lang="zh-CN" altLang="en-US" sz="1400" dirty="0">
              <a:latin typeface="Times" pitchFamily="2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5D89F82-9024-EA49-9EED-3715AFD2A50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12" t="13755" b="12618"/>
          <a:stretch/>
        </p:blipFill>
        <p:spPr>
          <a:xfrm>
            <a:off x="5206907" y="2053007"/>
            <a:ext cx="2233793" cy="108065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CAFDF81-9409-FC47-A5F2-F572152252F4}"/>
              </a:ext>
            </a:extLst>
          </p:cNvPr>
          <p:cNvSpPr txBox="1"/>
          <p:nvPr/>
        </p:nvSpPr>
        <p:spPr>
          <a:xfrm>
            <a:off x="5760746" y="3501594"/>
            <a:ext cx="1126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Times" pitchFamily="2" charset="0"/>
              </a:rPr>
              <a:t>(c) IODINE</a:t>
            </a:r>
            <a:endParaRPr kumimoji="1" lang="zh-CN" altLang="en-US" sz="1400" dirty="0">
              <a:latin typeface="Times" pitchFamily="2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A0162A2-A8B1-4A49-8BD0-28A111D2AE9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145" t="13746" b="12676"/>
          <a:stretch/>
        </p:blipFill>
        <p:spPr>
          <a:xfrm>
            <a:off x="7440700" y="2053007"/>
            <a:ext cx="2233793" cy="108065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BAFEA8E-0A9C-EF4C-BD59-B42F0BA6DCB0}"/>
              </a:ext>
            </a:extLst>
          </p:cNvPr>
          <p:cNvSpPr txBox="1"/>
          <p:nvPr/>
        </p:nvSpPr>
        <p:spPr>
          <a:xfrm>
            <a:off x="7961079" y="3489092"/>
            <a:ext cx="97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Times" pitchFamily="2" charset="0"/>
              </a:rPr>
              <a:t>(d) SlotAtt</a:t>
            </a:r>
            <a:endParaRPr kumimoji="1" lang="zh-CN" altLang="en-US" sz="1400" dirty="0">
              <a:latin typeface="Times" pitchFamily="2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2C3238-D8BA-BB4B-A2D0-ABD69BDDEEF5}"/>
              </a:ext>
            </a:extLst>
          </p:cNvPr>
          <p:cNvSpPr txBox="1"/>
          <p:nvPr/>
        </p:nvSpPr>
        <p:spPr>
          <a:xfrm>
            <a:off x="10032631" y="3512512"/>
            <a:ext cx="1442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Times" pitchFamily="2" charset="0"/>
              </a:rPr>
              <a:t>(d) MaskRCNN</a:t>
            </a:r>
            <a:endParaRPr kumimoji="1" lang="zh-CN" altLang="en-US" sz="1400" dirty="0">
              <a:latin typeface="Times" pitchFamily="2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09B273C-0CE1-8B41-B9B4-95DC69BBCA3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51" r="85714"/>
          <a:stretch/>
        </p:blipFill>
        <p:spPr>
          <a:xfrm>
            <a:off x="332029" y="1851126"/>
            <a:ext cx="391886" cy="146773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22AE259-7D6F-604F-8C66-10C779A236CB}"/>
              </a:ext>
            </a:extLst>
          </p:cNvPr>
          <p:cNvSpPr txBox="1"/>
          <p:nvPr/>
        </p:nvSpPr>
        <p:spPr>
          <a:xfrm rot="19939151">
            <a:off x="465127" y="3136118"/>
            <a:ext cx="670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000" dirty="0">
                <a:latin typeface="Times" pitchFamily="2" charset="0"/>
              </a:rPr>
              <a:t>dSprites</a:t>
            </a:r>
            <a:endParaRPr kumimoji="1" lang="zh-CN" altLang="en-US" sz="1000" dirty="0">
              <a:latin typeface="Times" pitchFamily="2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2E75C10-5CFA-3045-BB70-D5394E007404}"/>
              </a:ext>
            </a:extLst>
          </p:cNvPr>
          <p:cNvSpPr txBox="1"/>
          <p:nvPr/>
        </p:nvSpPr>
        <p:spPr>
          <a:xfrm rot="19939151">
            <a:off x="763052" y="3164139"/>
            <a:ext cx="670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000" dirty="0">
                <a:latin typeface="Times" pitchFamily="2" charset="0"/>
              </a:rPr>
              <a:t>Tetris</a:t>
            </a:r>
            <a:endParaRPr kumimoji="1" lang="zh-CN" altLang="en-US" sz="1000" dirty="0">
              <a:latin typeface="Times" pitchFamily="2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C285AC4-9635-DA46-B93F-CFA8AB14579F}"/>
              </a:ext>
            </a:extLst>
          </p:cNvPr>
          <p:cNvSpPr txBox="1"/>
          <p:nvPr/>
        </p:nvSpPr>
        <p:spPr>
          <a:xfrm rot="19939151">
            <a:off x="1119725" y="3157908"/>
            <a:ext cx="670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000" dirty="0">
                <a:latin typeface="Times" pitchFamily="2" charset="0"/>
              </a:rPr>
              <a:t>CLEVR</a:t>
            </a:r>
            <a:endParaRPr kumimoji="1" lang="zh-CN" altLang="en-US" sz="1000" dirty="0">
              <a:latin typeface="Times" pitchFamily="2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935A42A-9413-1341-A50A-6F4DCD968AA3}"/>
              </a:ext>
            </a:extLst>
          </p:cNvPr>
          <p:cNvSpPr txBox="1"/>
          <p:nvPr/>
        </p:nvSpPr>
        <p:spPr>
          <a:xfrm rot="19939151">
            <a:off x="1618530" y="3149144"/>
            <a:ext cx="5038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000" dirty="0">
                <a:latin typeface="Times" pitchFamily="2" charset="0"/>
              </a:rPr>
              <a:t>YCB</a:t>
            </a:r>
            <a:endParaRPr kumimoji="1" lang="zh-CN" altLang="en-US" sz="1000" dirty="0">
              <a:latin typeface="Times" pitchFamily="2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B900863-A5AE-9B41-A190-10911C1E2D12}"/>
              </a:ext>
            </a:extLst>
          </p:cNvPr>
          <p:cNvSpPr txBox="1"/>
          <p:nvPr/>
        </p:nvSpPr>
        <p:spPr>
          <a:xfrm rot="19939151">
            <a:off x="1768886" y="3195748"/>
            <a:ext cx="759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000" dirty="0">
                <a:latin typeface="Times" pitchFamily="2" charset="0"/>
              </a:rPr>
              <a:t>ScanNet</a:t>
            </a:r>
            <a:endParaRPr kumimoji="1" lang="zh-CN" altLang="en-US" sz="1000" dirty="0">
              <a:latin typeface="Times" pitchFamily="2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51E6743-ACD3-2A4C-A76E-00BFDD1F9698}"/>
              </a:ext>
            </a:extLst>
          </p:cNvPr>
          <p:cNvSpPr txBox="1"/>
          <p:nvPr/>
        </p:nvSpPr>
        <p:spPr>
          <a:xfrm rot="19939151">
            <a:off x="2232980" y="3193455"/>
            <a:ext cx="6511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000" dirty="0">
                <a:latin typeface="Times" pitchFamily="2" charset="0"/>
              </a:rPr>
              <a:t>COCO</a:t>
            </a:r>
            <a:endParaRPr kumimoji="1" lang="zh-CN" altLang="en-US" sz="1000" dirty="0">
              <a:latin typeface="Times" pitchFamily="2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A3C10A4-1D95-754A-A7CD-11D42BCD4178}"/>
              </a:ext>
            </a:extLst>
          </p:cNvPr>
          <p:cNvSpPr txBox="1"/>
          <p:nvPr/>
        </p:nvSpPr>
        <p:spPr>
          <a:xfrm rot="19939151">
            <a:off x="2692807" y="3136117"/>
            <a:ext cx="670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000" dirty="0">
                <a:latin typeface="Times" pitchFamily="2" charset="0"/>
              </a:rPr>
              <a:t>dSprites</a:t>
            </a:r>
            <a:endParaRPr kumimoji="1" lang="zh-CN" altLang="en-US" sz="1000" dirty="0">
              <a:latin typeface="Times" pitchFamily="2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1B58538-6915-694A-9A3C-DE3E5083237E}"/>
              </a:ext>
            </a:extLst>
          </p:cNvPr>
          <p:cNvSpPr txBox="1"/>
          <p:nvPr/>
        </p:nvSpPr>
        <p:spPr>
          <a:xfrm rot="19939151">
            <a:off x="2990732" y="3164138"/>
            <a:ext cx="670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000" dirty="0">
                <a:latin typeface="Times" pitchFamily="2" charset="0"/>
              </a:rPr>
              <a:t>Tetris</a:t>
            </a:r>
            <a:endParaRPr kumimoji="1" lang="zh-CN" altLang="en-US" sz="1000" dirty="0">
              <a:latin typeface="Times" pitchFamily="2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2080559-25FF-924E-B3D7-C26F2E1599D1}"/>
              </a:ext>
            </a:extLst>
          </p:cNvPr>
          <p:cNvSpPr txBox="1"/>
          <p:nvPr/>
        </p:nvSpPr>
        <p:spPr>
          <a:xfrm rot="19939151">
            <a:off x="3347398" y="3169745"/>
            <a:ext cx="670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000" dirty="0">
                <a:latin typeface="Times" pitchFamily="2" charset="0"/>
              </a:rPr>
              <a:t>CLEVR</a:t>
            </a:r>
            <a:endParaRPr kumimoji="1" lang="zh-CN" altLang="en-US" sz="1000" dirty="0">
              <a:latin typeface="Times" pitchFamily="2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CFB2F07-00D9-F54C-ADE8-43C7BD74E496}"/>
              </a:ext>
            </a:extLst>
          </p:cNvPr>
          <p:cNvSpPr txBox="1"/>
          <p:nvPr/>
        </p:nvSpPr>
        <p:spPr>
          <a:xfrm rot="19939151">
            <a:off x="3846210" y="3149143"/>
            <a:ext cx="5038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000" dirty="0">
                <a:latin typeface="Times" pitchFamily="2" charset="0"/>
              </a:rPr>
              <a:t>YCB</a:t>
            </a:r>
            <a:endParaRPr kumimoji="1" lang="zh-CN" altLang="en-US" sz="1000" dirty="0">
              <a:latin typeface="Times" pitchFamily="2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DE65D6E-5522-7A4E-B842-15CA67368F3D}"/>
              </a:ext>
            </a:extLst>
          </p:cNvPr>
          <p:cNvSpPr txBox="1"/>
          <p:nvPr/>
        </p:nvSpPr>
        <p:spPr>
          <a:xfrm rot="19939151">
            <a:off x="3996566" y="3195747"/>
            <a:ext cx="759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000" dirty="0">
                <a:latin typeface="Times" pitchFamily="2" charset="0"/>
              </a:rPr>
              <a:t>ScanNet</a:t>
            </a:r>
            <a:endParaRPr kumimoji="1" lang="zh-CN" altLang="en-US" sz="1000" dirty="0">
              <a:latin typeface="Times" pitchFamily="2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5340844-616C-7D4A-BD2C-3EA1D5B9B629}"/>
              </a:ext>
            </a:extLst>
          </p:cNvPr>
          <p:cNvSpPr txBox="1"/>
          <p:nvPr/>
        </p:nvSpPr>
        <p:spPr>
          <a:xfrm rot="19939151">
            <a:off x="4484969" y="3157907"/>
            <a:ext cx="6511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000" dirty="0">
                <a:latin typeface="Times" pitchFamily="2" charset="0"/>
              </a:rPr>
              <a:t>COCO</a:t>
            </a:r>
            <a:endParaRPr kumimoji="1" lang="zh-CN" altLang="en-US" sz="1000" dirty="0">
              <a:latin typeface="Times" pitchFamily="2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D377031-C2E7-CF4C-9F1D-790903B9356C}"/>
              </a:ext>
            </a:extLst>
          </p:cNvPr>
          <p:cNvSpPr txBox="1"/>
          <p:nvPr/>
        </p:nvSpPr>
        <p:spPr>
          <a:xfrm rot="19939151">
            <a:off x="4926600" y="3145200"/>
            <a:ext cx="670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000" dirty="0">
                <a:latin typeface="Times" pitchFamily="2" charset="0"/>
              </a:rPr>
              <a:t>dSprites</a:t>
            </a:r>
            <a:endParaRPr kumimoji="1" lang="zh-CN" altLang="en-US" sz="1000" dirty="0">
              <a:latin typeface="Times" pitchFamily="2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E285480-E432-6E41-A37F-F52C879BD102}"/>
              </a:ext>
            </a:extLst>
          </p:cNvPr>
          <p:cNvSpPr txBox="1"/>
          <p:nvPr/>
        </p:nvSpPr>
        <p:spPr>
          <a:xfrm rot="19939151">
            <a:off x="5224525" y="3173221"/>
            <a:ext cx="670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000" dirty="0">
                <a:latin typeface="Times" pitchFamily="2" charset="0"/>
              </a:rPr>
              <a:t>Tetris</a:t>
            </a:r>
            <a:endParaRPr kumimoji="1" lang="zh-CN" altLang="en-US" sz="1000" dirty="0">
              <a:latin typeface="Times" pitchFamily="2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1D9FB22-9A51-914D-92A2-C3322DF3D1E9}"/>
              </a:ext>
            </a:extLst>
          </p:cNvPr>
          <p:cNvSpPr txBox="1"/>
          <p:nvPr/>
        </p:nvSpPr>
        <p:spPr>
          <a:xfrm rot="19939151">
            <a:off x="5581191" y="3178828"/>
            <a:ext cx="670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000" dirty="0">
                <a:latin typeface="Times" pitchFamily="2" charset="0"/>
              </a:rPr>
              <a:t>CLEVR</a:t>
            </a:r>
            <a:endParaRPr kumimoji="1" lang="zh-CN" altLang="en-US" sz="1000" dirty="0">
              <a:latin typeface="Times" pitchFamily="2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4B1B5B0-4C6A-C848-A510-A3B89CB18E32}"/>
              </a:ext>
            </a:extLst>
          </p:cNvPr>
          <p:cNvSpPr txBox="1"/>
          <p:nvPr/>
        </p:nvSpPr>
        <p:spPr>
          <a:xfrm rot="19939151">
            <a:off x="6080003" y="3158226"/>
            <a:ext cx="5038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000" dirty="0">
                <a:latin typeface="Times" pitchFamily="2" charset="0"/>
              </a:rPr>
              <a:t>YCB</a:t>
            </a:r>
            <a:endParaRPr kumimoji="1" lang="zh-CN" altLang="en-US" sz="1000" dirty="0">
              <a:latin typeface="Times" pitchFamily="2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4309D61-B921-1240-8FA1-FCD1A09F6853}"/>
              </a:ext>
            </a:extLst>
          </p:cNvPr>
          <p:cNvSpPr txBox="1"/>
          <p:nvPr/>
        </p:nvSpPr>
        <p:spPr>
          <a:xfrm rot="19939151">
            <a:off x="6230359" y="3204830"/>
            <a:ext cx="759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000" dirty="0">
                <a:latin typeface="Times" pitchFamily="2" charset="0"/>
              </a:rPr>
              <a:t>ScanNet</a:t>
            </a:r>
            <a:endParaRPr kumimoji="1" lang="zh-CN" altLang="en-US" sz="1000" dirty="0">
              <a:latin typeface="Times" pitchFamily="2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2B09D60-F195-344D-A395-467CB15ED384}"/>
              </a:ext>
            </a:extLst>
          </p:cNvPr>
          <p:cNvSpPr txBox="1"/>
          <p:nvPr/>
        </p:nvSpPr>
        <p:spPr>
          <a:xfrm rot="19939151">
            <a:off x="6718762" y="3166990"/>
            <a:ext cx="6511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000" dirty="0">
                <a:latin typeface="Times" pitchFamily="2" charset="0"/>
              </a:rPr>
              <a:t>COCO</a:t>
            </a:r>
            <a:endParaRPr kumimoji="1" lang="zh-CN" altLang="en-US" sz="1000" dirty="0">
              <a:latin typeface="Times" pitchFamily="2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94B6326-5EA5-9040-90C6-B0BE96850189}"/>
              </a:ext>
            </a:extLst>
          </p:cNvPr>
          <p:cNvSpPr txBox="1"/>
          <p:nvPr/>
        </p:nvSpPr>
        <p:spPr>
          <a:xfrm rot="19939151">
            <a:off x="7185133" y="3145200"/>
            <a:ext cx="670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000" dirty="0">
                <a:latin typeface="Times" pitchFamily="2" charset="0"/>
              </a:rPr>
              <a:t>dSprites</a:t>
            </a:r>
            <a:endParaRPr kumimoji="1" lang="zh-CN" altLang="en-US" sz="1000" dirty="0">
              <a:latin typeface="Times" pitchFamily="2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012C78C-28AF-AA4B-B7F5-BA86CA93141D}"/>
              </a:ext>
            </a:extLst>
          </p:cNvPr>
          <p:cNvSpPr txBox="1"/>
          <p:nvPr/>
        </p:nvSpPr>
        <p:spPr>
          <a:xfrm rot="19939151">
            <a:off x="7483058" y="3173221"/>
            <a:ext cx="670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000" dirty="0">
                <a:latin typeface="Times" pitchFamily="2" charset="0"/>
              </a:rPr>
              <a:t>Tetris</a:t>
            </a:r>
            <a:endParaRPr kumimoji="1" lang="zh-CN" altLang="en-US" sz="1000" dirty="0">
              <a:latin typeface="Times" pitchFamily="2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127034F-B135-F945-A8C0-FD7B8BD980C4}"/>
              </a:ext>
            </a:extLst>
          </p:cNvPr>
          <p:cNvSpPr txBox="1"/>
          <p:nvPr/>
        </p:nvSpPr>
        <p:spPr>
          <a:xfrm rot="19939151">
            <a:off x="7839724" y="3178828"/>
            <a:ext cx="670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000" dirty="0">
                <a:latin typeface="Times" pitchFamily="2" charset="0"/>
              </a:rPr>
              <a:t>CLEVR</a:t>
            </a:r>
            <a:endParaRPr kumimoji="1" lang="zh-CN" altLang="en-US" sz="1000" dirty="0">
              <a:latin typeface="Times" pitchFamily="2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7B91FF9-17EB-E64C-A6D5-5ECDD9071978}"/>
              </a:ext>
            </a:extLst>
          </p:cNvPr>
          <p:cNvSpPr txBox="1"/>
          <p:nvPr/>
        </p:nvSpPr>
        <p:spPr>
          <a:xfrm rot="19939151">
            <a:off x="8338536" y="3158226"/>
            <a:ext cx="5038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000" dirty="0">
                <a:latin typeface="Times" pitchFamily="2" charset="0"/>
              </a:rPr>
              <a:t>YCB</a:t>
            </a:r>
            <a:endParaRPr kumimoji="1" lang="zh-CN" altLang="en-US" sz="1000" dirty="0">
              <a:latin typeface="Times" pitchFamily="2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CEE3633-7719-C841-BB31-CC534ACF8265}"/>
              </a:ext>
            </a:extLst>
          </p:cNvPr>
          <p:cNvSpPr txBox="1"/>
          <p:nvPr/>
        </p:nvSpPr>
        <p:spPr>
          <a:xfrm rot="19939151">
            <a:off x="8488892" y="3204830"/>
            <a:ext cx="759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000" dirty="0">
                <a:latin typeface="Times" pitchFamily="2" charset="0"/>
              </a:rPr>
              <a:t>ScanNet</a:t>
            </a:r>
            <a:endParaRPr kumimoji="1" lang="zh-CN" altLang="en-US" sz="1000" dirty="0">
              <a:latin typeface="Times" pitchFamily="2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721483F-63D7-FF49-BD96-9C63BEBD0ED4}"/>
              </a:ext>
            </a:extLst>
          </p:cNvPr>
          <p:cNvSpPr txBox="1"/>
          <p:nvPr/>
        </p:nvSpPr>
        <p:spPr>
          <a:xfrm rot="19939151">
            <a:off x="8977295" y="3166990"/>
            <a:ext cx="6511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000" dirty="0">
                <a:latin typeface="Times" pitchFamily="2" charset="0"/>
              </a:rPr>
              <a:t>COCO</a:t>
            </a:r>
            <a:endParaRPr kumimoji="1" lang="zh-CN" altLang="en-US" sz="1000" dirty="0">
              <a:latin typeface="Times" pitchFamily="2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D7FBDB2-9759-4D45-A7C0-E14846986CB8}"/>
              </a:ext>
            </a:extLst>
          </p:cNvPr>
          <p:cNvSpPr txBox="1"/>
          <p:nvPr/>
        </p:nvSpPr>
        <p:spPr>
          <a:xfrm rot="19939151">
            <a:off x="9360408" y="3145312"/>
            <a:ext cx="670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000" dirty="0">
                <a:latin typeface="Times" pitchFamily="2" charset="0"/>
              </a:rPr>
              <a:t>dSprites</a:t>
            </a:r>
            <a:endParaRPr kumimoji="1" lang="zh-CN" altLang="en-US" sz="1000" dirty="0">
              <a:latin typeface="Times" pitchFamily="2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6954242-CC57-8E46-8CB8-52C9A3AF9ABC}"/>
              </a:ext>
            </a:extLst>
          </p:cNvPr>
          <p:cNvSpPr txBox="1"/>
          <p:nvPr/>
        </p:nvSpPr>
        <p:spPr>
          <a:xfrm rot="19939151">
            <a:off x="9658333" y="3173333"/>
            <a:ext cx="670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000" dirty="0">
                <a:latin typeface="Times" pitchFamily="2" charset="0"/>
              </a:rPr>
              <a:t>Tetris</a:t>
            </a:r>
            <a:endParaRPr kumimoji="1" lang="zh-CN" altLang="en-US" sz="1000" dirty="0">
              <a:latin typeface="Times" pitchFamily="2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3F21505-4BD6-D94B-9A8B-B02C40BF8AC1}"/>
              </a:ext>
            </a:extLst>
          </p:cNvPr>
          <p:cNvSpPr txBox="1"/>
          <p:nvPr/>
        </p:nvSpPr>
        <p:spPr>
          <a:xfrm rot="19939151">
            <a:off x="10014999" y="3178940"/>
            <a:ext cx="670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000" dirty="0">
                <a:latin typeface="Times" pitchFamily="2" charset="0"/>
              </a:rPr>
              <a:t>CLEVR</a:t>
            </a:r>
            <a:endParaRPr kumimoji="1" lang="zh-CN" altLang="en-US" sz="1000" dirty="0">
              <a:latin typeface="Times" pitchFamily="2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EF505DE-142E-3F45-A23C-BB8D027CBCF3}"/>
              </a:ext>
            </a:extLst>
          </p:cNvPr>
          <p:cNvSpPr txBox="1"/>
          <p:nvPr/>
        </p:nvSpPr>
        <p:spPr>
          <a:xfrm rot="19939151">
            <a:off x="10513811" y="3158338"/>
            <a:ext cx="5038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000" dirty="0">
                <a:latin typeface="Times" pitchFamily="2" charset="0"/>
              </a:rPr>
              <a:t>YCB</a:t>
            </a:r>
            <a:endParaRPr kumimoji="1" lang="zh-CN" altLang="en-US" sz="1000" dirty="0">
              <a:latin typeface="Times" pitchFamily="2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953171F-06B6-A84D-8D2E-DE369327C9BC}"/>
              </a:ext>
            </a:extLst>
          </p:cNvPr>
          <p:cNvSpPr txBox="1"/>
          <p:nvPr/>
        </p:nvSpPr>
        <p:spPr>
          <a:xfrm rot="19939151">
            <a:off x="10664167" y="3204942"/>
            <a:ext cx="759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000" dirty="0">
                <a:latin typeface="Times" pitchFamily="2" charset="0"/>
              </a:rPr>
              <a:t>ScanNet</a:t>
            </a:r>
            <a:endParaRPr kumimoji="1" lang="zh-CN" altLang="en-US" sz="1000" dirty="0">
              <a:latin typeface="Times" pitchFamily="2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EA710D3-AC95-7947-9199-EFD7F12764B1}"/>
              </a:ext>
            </a:extLst>
          </p:cNvPr>
          <p:cNvSpPr txBox="1"/>
          <p:nvPr/>
        </p:nvSpPr>
        <p:spPr>
          <a:xfrm rot="19939151">
            <a:off x="11152570" y="3167102"/>
            <a:ext cx="6511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000" dirty="0">
                <a:latin typeface="Times" pitchFamily="2" charset="0"/>
              </a:rPr>
              <a:t>COCO</a:t>
            </a:r>
            <a:endParaRPr kumimoji="1" lang="zh-CN" altLang="en-US" sz="1000" dirty="0">
              <a:latin typeface="Times" pitchFamily="2" charset="0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9E4931AF-1005-2749-8474-2A3FDBBCE0C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316" t="248" r="12080" b="80059"/>
          <a:stretch/>
        </p:blipFill>
        <p:spPr>
          <a:xfrm>
            <a:off x="10110088" y="1851126"/>
            <a:ext cx="1653815" cy="238094"/>
          </a:xfrm>
          <a:prstGeom prst="rect">
            <a:avLst/>
          </a:prstGeom>
        </p:spPr>
      </p:pic>
      <p:sp>
        <p:nvSpPr>
          <p:cNvPr id="44" name="标题 1">
            <a:extLst>
              <a:ext uri="{FF2B5EF4-FFF2-40B4-BE49-F238E27FC236}">
                <a16:creationId xmlns:a16="http://schemas.microsoft.com/office/drawing/2014/main" id="{78C9A591-CE41-CD48-9333-5CD8D4B9767A}"/>
              </a:ext>
            </a:extLst>
          </p:cNvPr>
          <p:cNvSpPr txBox="1">
            <a:spLocks/>
          </p:cNvSpPr>
          <p:nvPr/>
        </p:nvSpPr>
        <p:spPr>
          <a:xfrm>
            <a:off x="675513" y="591740"/>
            <a:ext cx="10005647" cy="5702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 Methods on 6 Datasets 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E73B89DC-4485-9C4E-A5A9-84D867F25B48}"/>
              </a:ext>
            </a:extLst>
          </p:cNvPr>
          <p:cNvSpPr txBox="1"/>
          <p:nvPr/>
        </p:nvSpPr>
        <p:spPr>
          <a:xfrm>
            <a:off x="757590" y="1167626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Quantitative Evaluation</a:t>
            </a:r>
            <a:endParaRPr kumimoji="1" lang="zh-CN" altLang="en-US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A62CE891-2A86-3340-8A60-6863E03587D2}"/>
              </a:ext>
            </a:extLst>
          </p:cNvPr>
          <p:cNvSpPr/>
          <p:nvPr/>
        </p:nvSpPr>
        <p:spPr>
          <a:xfrm>
            <a:off x="757693" y="2089220"/>
            <a:ext cx="1061778" cy="101552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51DCC5E9-56DD-9C4A-9E05-717EBE47C032}"/>
              </a:ext>
            </a:extLst>
          </p:cNvPr>
          <p:cNvSpPr/>
          <p:nvPr/>
        </p:nvSpPr>
        <p:spPr>
          <a:xfrm>
            <a:off x="1807910" y="2089221"/>
            <a:ext cx="1065461" cy="1015520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874BA31-0683-064D-9CAE-23EE226BED9E}"/>
              </a:ext>
            </a:extLst>
          </p:cNvPr>
          <p:cNvSpPr/>
          <p:nvPr/>
        </p:nvSpPr>
        <p:spPr>
          <a:xfrm>
            <a:off x="3007549" y="2102869"/>
            <a:ext cx="1061778" cy="101552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2C57EDD4-75E9-004F-A6E9-536DB4A93290}"/>
              </a:ext>
            </a:extLst>
          </p:cNvPr>
          <p:cNvSpPr/>
          <p:nvPr/>
        </p:nvSpPr>
        <p:spPr>
          <a:xfrm>
            <a:off x="4057766" y="2102870"/>
            <a:ext cx="1065461" cy="1015520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C94AB8CE-6060-5240-BCC4-2B04E42DF939}"/>
              </a:ext>
            </a:extLst>
          </p:cNvPr>
          <p:cNvSpPr/>
          <p:nvPr/>
        </p:nvSpPr>
        <p:spPr>
          <a:xfrm>
            <a:off x="5267387" y="2102869"/>
            <a:ext cx="1061778" cy="101552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3AB407C4-960A-3B45-ABF8-70CB9DDA68F9}"/>
              </a:ext>
            </a:extLst>
          </p:cNvPr>
          <p:cNvSpPr/>
          <p:nvPr/>
        </p:nvSpPr>
        <p:spPr>
          <a:xfrm>
            <a:off x="6317604" y="2102870"/>
            <a:ext cx="1065461" cy="1015520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0A12D66-ECC9-7D48-9672-DA64503B26EC}"/>
              </a:ext>
            </a:extLst>
          </p:cNvPr>
          <p:cNvSpPr/>
          <p:nvPr/>
        </p:nvSpPr>
        <p:spPr>
          <a:xfrm>
            <a:off x="7501474" y="2102711"/>
            <a:ext cx="1061778" cy="101552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DC4C4851-E767-4A41-93EF-497CBDDFFE3F}"/>
              </a:ext>
            </a:extLst>
          </p:cNvPr>
          <p:cNvSpPr/>
          <p:nvPr/>
        </p:nvSpPr>
        <p:spPr>
          <a:xfrm>
            <a:off x="8551691" y="2102712"/>
            <a:ext cx="1065461" cy="1015520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944F6013-1B12-5A48-B511-C90FDCD98CBF}"/>
              </a:ext>
            </a:extLst>
          </p:cNvPr>
          <p:cNvSpPr/>
          <p:nvPr/>
        </p:nvSpPr>
        <p:spPr>
          <a:xfrm>
            <a:off x="9761835" y="2089219"/>
            <a:ext cx="1061778" cy="101552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6C65A947-3C67-9340-A1D3-9E6A41524ACC}"/>
              </a:ext>
            </a:extLst>
          </p:cNvPr>
          <p:cNvSpPr/>
          <p:nvPr/>
        </p:nvSpPr>
        <p:spPr>
          <a:xfrm>
            <a:off x="10812052" y="2089220"/>
            <a:ext cx="1065461" cy="1015520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6" name="左大括号 45">
            <a:extLst>
              <a:ext uri="{FF2B5EF4-FFF2-40B4-BE49-F238E27FC236}">
                <a16:creationId xmlns:a16="http://schemas.microsoft.com/office/drawing/2014/main" id="{E2C4050F-D7D5-6042-A8D1-9D804B347FA2}"/>
              </a:ext>
            </a:extLst>
          </p:cNvPr>
          <p:cNvSpPr/>
          <p:nvPr/>
        </p:nvSpPr>
        <p:spPr>
          <a:xfrm rot="16200000">
            <a:off x="4884829" y="-398477"/>
            <a:ext cx="520550" cy="8944097"/>
          </a:xfrm>
          <a:prstGeom prst="leftBrace">
            <a:avLst>
              <a:gd name="adj1" fmla="val 8333"/>
              <a:gd name="adj2" fmla="val 5016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F7293BDA-F62A-3A42-B15E-87B29CA82EE6}"/>
              </a:ext>
            </a:extLst>
          </p:cNvPr>
          <p:cNvSpPr txBox="1"/>
          <p:nvPr/>
        </p:nvSpPr>
        <p:spPr>
          <a:xfrm>
            <a:off x="4180889" y="4396713"/>
            <a:ext cx="1950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Unsupervised</a:t>
            </a:r>
            <a:endParaRPr kumimoji="1" lang="zh-CN" altLang="en-US" sz="2000" b="1" dirty="0">
              <a:solidFill>
                <a:srgbClr val="FF000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2" name="左大括号 61">
            <a:extLst>
              <a:ext uri="{FF2B5EF4-FFF2-40B4-BE49-F238E27FC236}">
                <a16:creationId xmlns:a16="http://schemas.microsoft.com/office/drawing/2014/main" id="{0143D0C6-34F4-2F4B-9F4D-194606A5433C}"/>
              </a:ext>
            </a:extLst>
          </p:cNvPr>
          <p:cNvSpPr/>
          <p:nvPr/>
        </p:nvSpPr>
        <p:spPr>
          <a:xfrm rot="16200000">
            <a:off x="10551777" y="3389844"/>
            <a:ext cx="520550" cy="1416456"/>
          </a:xfrm>
          <a:prstGeom prst="leftBrace">
            <a:avLst>
              <a:gd name="adj1" fmla="val 8333"/>
              <a:gd name="adj2" fmla="val 5016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AA5EA8E2-20F0-764B-8485-5341D70360DE}"/>
              </a:ext>
            </a:extLst>
          </p:cNvPr>
          <p:cNvSpPr txBox="1"/>
          <p:nvPr/>
        </p:nvSpPr>
        <p:spPr>
          <a:xfrm>
            <a:off x="9341589" y="4402018"/>
            <a:ext cx="304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Supervised</a:t>
            </a:r>
            <a:endParaRPr kumimoji="1" lang="zh-CN" altLang="en-US" sz="2000" b="1" dirty="0">
              <a:solidFill>
                <a:srgbClr val="00B05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388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23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1A1D4E6-8824-4B4B-A16C-4456A8ABD2D0}"/>
              </a:ext>
            </a:extLst>
          </p:cNvPr>
          <p:cNvSpPr/>
          <p:nvPr/>
        </p:nvSpPr>
        <p:spPr>
          <a:xfrm>
            <a:off x="6415313" y="0"/>
            <a:ext cx="5776687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989EBE-9763-6848-B652-87A9E623B0A8}"/>
              </a:ext>
            </a:extLst>
          </p:cNvPr>
          <p:cNvSpPr txBox="1"/>
          <p:nvPr/>
        </p:nvSpPr>
        <p:spPr>
          <a:xfrm>
            <a:off x="206829" y="4017911"/>
            <a:ext cx="62084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4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15 ablation settings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A9346CD-5C70-6F4E-8E78-3C5D39FF9804}"/>
              </a:ext>
            </a:extLst>
          </p:cNvPr>
          <p:cNvSpPr txBox="1"/>
          <p:nvPr/>
        </p:nvSpPr>
        <p:spPr>
          <a:xfrm>
            <a:off x="6937826" y="1745104"/>
            <a:ext cx="41391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3600" dirty="0">
                <a:solidFill>
                  <a:schemeClr val="bg1"/>
                </a:solidFill>
              </a:rPr>
              <a:t>C: single </a:t>
            </a:r>
            <a:r>
              <a:rPr kumimoji="1" lang="en-US" altLang="zh-CN" sz="3600" u="sng" dirty="0">
                <a:solidFill>
                  <a:schemeClr val="bg1"/>
                </a:solidFill>
              </a:rPr>
              <a:t>c</a:t>
            </a:r>
            <a:r>
              <a:rPr kumimoji="1" lang="en-US" altLang="zh-CN" sz="3600" dirty="0">
                <a:solidFill>
                  <a:schemeClr val="bg1"/>
                </a:solidFill>
              </a:rPr>
              <a:t>olor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3600" dirty="0">
                <a:solidFill>
                  <a:schemeClr val="bg1"/>
                </a:solidFill>
              </a:rPr>
              <a:t>S: convex </a:t>
            </a:r>
            <a:r>
              <a:rPr kumimoji="1" lang="en-US" altLang="zh-CN" sz="3600" u="sng" dirty="0">
                <a:solidFill>
                  <a:schemeClr val="bg1"/>
                </a:solidFill>
              </a:rPr>
              <a:t>s</a:t>
            </a:r>
            <a:r>
              <a:rPr kumimoji="1" lang="en-US" altLang="zh-CN" sz="3600" dirty="0">
                <a:solidFill>
                  <a:schemeClr val="bg1"/>
                </a:solidFill>
              </a:rPr>
              <a:t>hape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3600" dirty="0">
                <a:solidFill>
                  <a:schemeClr val="bg1"/>
                </a:solidFill>
              </a:rPr>
              <a:t>T: </a:t>
            </a:r>
            <a:r>
              <a:rPr kumimoji="1" lang="en-US" altLang="zh-CN" sz="3600" u="sng" dirty="0">
                <a:solidFill>
                  <a:schemeClr val="bg1"/>
                </a:solidFill>
              </a:rPr>
              <a:t>t</a:t>
            </a:r>
            <a:r>
              <a:rPr kumimoji="1" lang="en-US" altLang="zh-CN" sz="3600" dirty="0">
                <a:solidFill>
                  <a:schemeClr val="bg1"/>
                </a:solidFill>
              </a:rPr>
              <a:t>exture replaced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3600" dirty="0">
                <a:solidFill>
                  <a:schemeClr val="bg1"/>
                </a:solidFill>
              </a:rPr>
              <a:t>U: </a:t>
            </a:r>
            <a:r>
              <a:rPr kumimoji="1" lang="en-US" altLang="zh-CN" sz="3600" u="sng" dirty="0">
                <a:solidFill>
                  <a:schemeClr val="bg1"/>
                </a:solidFill>
              </a:rPr>
              <a:t>u</a:t>
            </a:r>
            <a:r>
              <a:rPr kumimoji="1" lang="en-US" altLang="zh-CN" sz="3600" dirty="0">
                <a:solidFill>
                  <a:schemeClr val="bg1"/>
                </a:solidFill>
              </a:rPr>
              <a:t>niform scale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3600" dirty="0">
                <a:solidFill>
                  <a:schemeClr val="bg1"/>
                </a:solidFill>
              </a:rPr>
              <a:t>combinations of above four…</a:t>
            </a:r>
          </a:p>
        </p:txBody>
      </p:sp>
    </p:spTree>
    <p:extLst>
      <p:ext uri="{BB962C8B-B14F-4D97-AF65-F5344CB8AC3E}">
        <p14:creationId xmlns:p14="http://schemas.microsoft.com/office/powerpoint/2010/main" val="237352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0">
            <a:extLst>
              <a:ext uri="{FF2B5EF4-FFF2-40B4-BE49-F238E27FC236}">
                <a16:creationId xmlns:a16="http://schemas.microsoft.com/office/drawing/2014/main" id="{F14BAC44-972B-F74D-8724-83E749B18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672859"/>
              </p:ext>
            </p:extLst>
          </p:nvPr>
        </p:nvGraphicFramePr>
        <p:xfrm>
          <a:off x="727331" y="2052456"/>
          <a:ext cx="9973407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88224">
                  <a:extLst>
                    <a:ext uri="{9D8B030D-6E8A-4147-A177-3AD203B41FA5}">
                      <a16:colId xmlns:a16="http://schemas.microsoft.com/office/drawing/2014/main" val="1067318515"/>
                    </a:ext>
                  </a:extLst>
                </a:gridCol>
                <a:gridCol w="3974123">
                  <a:extLst>
                    <a:ext uri="{9D8B030D-6E8A-4147-A177-3AD203B41FA5}">
                      <a16:colId xmlns:a16="http://schemas.microsoft.com/office/drawing/2014/main" val="1760658495"/>
                    </a:ext>
                  </a:extLst>
                </a:gridCol>
                <a:gridCol w="3511060">
                  <a:extLst>
                    <a:ext uri="{9D8B030D-6E8A-4147-A177-3AD203B41FA5}">
                      <a16:colId xmlns:a16="http://schemas.microsoft.com/office/drawing/2014/main" val="4068364513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Complexity Factor</a:t>
                      </a:r>
                      <a:endParaRPr lang="zh-CN" altLang="en-US" b="1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b="1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b="1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63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appearance </a:t>
                      </a:r>
                      <a:endParaRPr lang="zh-CN" altLang="en-US" b="1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geometry</a:t>
                      </a:r>
                      <a:endParaRPr lang="zh-CN" altLang="en-US" b="1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835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object-level</a:t>
                      </a:r>
                      <a:endParaRPr lang="zh-CN" altLang="en-US" b="1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4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Object</a:t>
                      </a:r>
                      <a:r>
                        <a:rPr lang="en-US" altLang="zh-CN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US" altLang="zh-CN" b="1" dirty="0">
                          <a:solidFill>
                            <a:schemeClr val="accent5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Color</a:t>
                      </a:r>
                      <a:r>
                        <a:rPr lang="en-US" altLang="zh-CN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Gradient</a:t>
                      </a:r>
                      <a:endParaRPr lang="zh-CN" altLang="en-US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4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Object</a:t>
                      </a:r>
                      <a:r>
                        <a:rPr lang="en-US" altLang="zh-CN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US" altLang="zh-CN" b="1" dirty="0">
                          <a:solidFill>
                            <a:schemeClr val="accent6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Shape</a:t>
                      </a:r>
                      <a:r>
                        <a:rPr lang="en-US" altLang="zh-CN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Concavity</a:t>
                      </a:r>
                      <a:endParaRPr lang="zh-CN" altLang="en-US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1506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scene-level</a:t>
                      </a:r>
                      <a:endParaRPr lang="zh-CN" altLang="en-US" b="1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Inter-object</a:t>
                      </a:r>
                      <a:r>
                        <a:rPr lang="en-US" altLang="zh-CN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US" altLang="zh-CN" b="1" dirty="0">
                          <a:solidFill>
                            <a:schemeClr val="accent5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Color</a:t>
                      </a:r>
                      <a:r>
                        <a:rPr lang="en-US" altLang="zh-CN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Gradient</a:t>
                      </a:r>
                      <a:endParaRPr lang="zh-CN" altLang="en-US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Inter-object</a:t>
                      </a:r>
                      <a:r>
                        <a:rPr lang="en-US" altLang="zh-CN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US" altLang="zh-CN" b="1" dirty="0">
                          <a:solidFill>
                            <a:schemeClr val="accent6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Shape</a:t>
                      </a:r>
                      <a:r>
                        <a:rPr lang="en-US" altLang="zh-CN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Variation</a:t>
                      </a:r>
                      <a:endParaRPr lang="zh-CN" altLang="en-US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5192982"/>
                  </a:ext>
                </a:extLst>
              </a:tr>
            </a:tbl>
          </a:graphicData>
        </a:graphic>
      </p:graphicFrame>
      <p:graphicFrame>
        <p:nvGraphicFramePr>
          <p:cNvPr id="3" name="表格 20">
            <a:extLst>
              <a:ext uri="{FF2B5EF4-FFF2-40B4-BE49-F238E27FC236}">
                <a16:creationId xmlns:a16="http://schemas.microsoft.com/office/drawing/2014/main" id="{273E7EA6-D502-3847-BDCD-F324B45CB0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092522"/>
              </p:ext>
            </p:extLst>
          </p:nvPr>
        </p:nvGraphicFramePr>
        <p:xfrm>
          <a:off x="727331" y="4531367"/>
          <a:ext cx="9973407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88224">
                  <a:extLst>
                    <a:ext uri="{9D8B030D-6E8A-4147-A177-3AD203B41FA5}">
                      <a16:colId xmlns:a16="http://schemas.microsoft.com/office/drawing/2014/main" val="1067318515"/>
                    </a:ext>
                  </a:extLst>
                </a:gridCol>
                <a:gridCol w="3974123">
                  <a:extLst>
                    <a:ext uri="{9D8B030D-6E8A-4147-A177-3AD203B41FA5}">
                      <a16:colId xmlns:a16="http://schemas.microsoft.com/office/drawing/2014/main" val="1760658495"/>
                    </a:ext>
                  </a:extLst>
                </a:gridCol>
                <a:gridCol w="3511060">
                  <a:extLst>
                    <a:ext uri="{9D8B030D-6E8A-4147-A177-3AD203B41FA5}">
                      <a16:colId xmlns:a16="http://schemas.microsoft.com/office/drawing/2014/main" val="4068364513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Ablation Setting</a:t>
                      </a:r>
                      <a:endParaRPr lang="zh-CN" altLang="en-US" b="1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b="1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b="1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63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appearance </a:t>
                      </a:r>
                      <a:endParaRPr lang="zh-CN" altLang="en-US" b="1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geometry</a:t>
                      </a:r>
                      <a:endParaRPr lang="zh-CN" altLang="en-US" b="1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835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object-level</a:t>
                      </a:r>
                      <a:endParaRPr lang="zh-CN" altLang="en-US" b="1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C: single </a:t>
                      </a:r>
                      <a:r>
                        <a:rPr lang="en-US" altLang="zh-CN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</a:t>
                      </a:r>
                      <a:r>
                        <a:rPr lang="en-US" altLang="zh-CN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olor</a:t>
                      </a:r>
                      <a:endParaRPr lang="zh-CN" altLang="en-US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S: convex </a:t>
                      </a:r>
                      <a:r>
                        <a:rPr lang="en-US" altLang="zh-CN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</a:t>
                      </a:r>
                      <a:r>
                        <a:rPr lang="en-US" altLang="zh-CN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hape</a:t>
                      </a:r>
                      <a:endParaRPr lang="zh-CN" altLang="en-US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1506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scene-level</a:t>
                      </a:r>
                      <a:endParaRPr lang="zh-CN" altLang="en-US" b="1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T: </a:t>
                      </a:r>
                      <a:r>
                        <a:rPr lang="en-US" altLang="zh-CN" b="1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T</a:t>
                      </a:r>
                      <a:r>
                        <a:rPr lang="en-US" altLang="zh-CN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exture replaced</a:t>
                      </a:r>
                      <a:endParaRPr lang="zh-CN" altLang="en-US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U: </a:t>
                      </a:r>
                      <a:r>
                        <a:rPr lang="en-US" altLang="zh-CN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</a:t>
                      </a:r>
                      <a:r>
                        <a:rPr lang="en-US" altLang="zh-CN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niform scale</a:t>
                      </a:r>
                      <a:endParaRPr lang="zh-CN" altLang="en-US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5192982"/>
                  </a:ext>
                </a:extLst>
              </a:tr>
            </a:tbl>
          </a:graphicData>
        </a:graphic>
      </p:graphicFrame>
      <p:sp>
        <p:nvSpPr>
          <p:cNvPr id="4" name="标题 1">
            <a:extLst>
              <a:ext uri="{FF2B5EF4-FFF2-40B4-BE49-F238E27FC236}">
                <a16:creationId xmlns:a16="http://schemas.microsoft.com/office/drawing/2014/main" id="{0FAB5FA8-23C6-C74F-9672-26DA061C6FBB}"/>
              </a:ext>
            </a:extLst>
          </p:cNvPr>
          <p:cNvSpPr txBox="1">
            <a:spLocks/>
          </p:cNvSpPr>
          <p:nvPr/>
        </p:nvSpPr>
        <p:spPr>
          <a:xfrm>
            <a:off x="675513" y="591740"/>
            <a:ext cx="10005647" cy="5702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From complexity factors to ablation settings</a:t>
            </a:r>
          </a:p>
        </p:txBody>
      </p:sp>
      <p:sp>
        <p:nvSpPr>
          <p:cNvPr id="5" name="下箭头 4">
            <a:extLst>
              <a:ext uri="{FF2B5EF4-FFF2-40B4-BE49-F238E27FC236}">
                <a16:creationId xmlns:a16="http://schemas.microsoft.com/office/drawing/2014/main" id="{235E47A0-EB40-C541-9A35-66BC59103DF9}"/>
              </a:ext>
            </a:extLst>
          </p:cNvPr>
          <p:cNvSpPr/>
          <p:nvPr/>
        </p:nvSpPr>
        <p:spPr>
          <a:xfrm>
            <a:off x="5382228" y="3727048"/>
            <a:ext cx="520861" cy="671332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5507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1BDB57-698E-E64D-AD95-FA3CDF475A1A}"/>
              </a:ext>
            </a:extLst>
          </p:cNvPr>
          <p:cNvSpPr txBox="1">
            <a:spLocks/>
          </p:cNvSpPr>
          <p:nvPr/>
        </p:nvSpPr>
        <p:spPr>
          <a:xfrm>
            <a:off x="675514" y="591740"/>
            <a:ext cx="5189956" cy="5702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 - single </a:t>
            </a:r>
            <a:r>
              <a:rPr kumimoji="1" lang="en-US" altLang="zh-CN" sz="3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  <a:r>
              <a:rPr kumimoji="1" lang="en-US" altLang="zh-CN" sz="3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olor ablation</a:t>
            </a:r>
          </a:p>
        </p:txBody>
      </p:sp>
      <p:pic>
        <p:nvPicPr>
          <p:cNvPr id="9" name="图片 8" descr="图片包含 室内, 桌子, 黑暗, 灯光&#10;&#10;描述已自动生成">
            <a:extLst>
              <a:ext uri="{FF2B5EF4-FFF2-40B4-BE49-F238E27FC236}">
                <a16:creationId xmlns:a16="http://schemas.microsoft.com/office/drawing/2014/main" id="{BDA39DB3-604C-754D-8E2C-9492D0EE6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14" y="2487625"/>
            <a:ext cx="1620000" cy="1620000"/>
          </a:xfrm>
          <a:prstGeom prst="rect">
            <a:avLst/>
          </a:prstGeom>
        </p:spPr>
      </p:pic>
      <p:pic>
        <p:nvPicPr>
          <p:cNvPr id="10" name="图片 9" descr="桌子上摆放着黑色的机器&#10;&#10;低可信度描述已自动生成">
            <a:extLst>
              <a:ext uri="{FF2B5EF4-FFF2-40B4-BE49-F238E27FC236}">
                <a16:creationId xmlns:a16="http://schemas.microsoft.com/office/drawing/2014/main" id="{6C45115B-1ECD-0546-9E4C-07FC0EB9F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14" y="4223327"/>
            <a:ext cx="1620000" cy="1620000"/>
          </a:xfrm>
          <a:prstGeom prst="rect">
            <a:avLst/>
          </a:prstGeom>
        </p:spPr>
      </p:pic>
      <p:pic>
        <p:nvPicPr>
          <p:cNvPr id="11" name="图片 12" descr="图片包含 室内, 钢琴, 房间, 黑暗&#10;&#10;描述已自动生成">
            <a:extLst>
              <a:ext uri="{FF2B5EF4-FFF2-40B4-BE49-F238E27FC236}">
                <a16:creationId xmlns:a16="http://schemas.microsoft.com/office/drawing/2014/main" id="{31DA8A11-5607-B646-9B3E-475C4C33A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885" y="2493225"/>
            <a:ext cx="1620000" cy="1620000"/>
          </a:xfrm>
          <a:prstGeom prst="rect">
            <a:avLst/>
          </a:prstGeom>
        </p:spPr>
      </p:pic>
      <p:pic>
        <p:nvPicPr>
          <p:cNvPr id="12" name="图片 11" descr="图片包含 物体, 游戏机&#10;&#10;描述已自动生成">
            <a:extLst>
              <a:ext uri="{FF2B5EF4-FFF2-40B4-BE49-F238E27FC236}">
                <a16:creationId xmlns:a16="http://schemas.microsoft.com/office/drawing/2014/main" id="{39B7ACE0-A6E1-C24F-B5B1-F69935B22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0256" y="2487625"/>
            <a:ext cx="1620000" cy="1620000"/>
          </a:xfrm>
          <a:prstGeom prst="rect">
            <a:avLst/>
          </a:prstGeom>
        </p:spPr>
      </p:pic>
      <p:pic>
        <p:nvPicPr>
          <p:cNvPr id="13" name="图片 12" descr="图片包含 灯光, 黑暗, 亮, 钢琴&#10;&#10;描述已自动生成">
            <a:extLst>
              <a:ext uri="{FF2B5EF4-FFF2-40B4-BE49-F238E27FC236}">
                <a16:creationId xmlns:a16="http://schemas.microsoft.com/office/drawing/2014/main" id="{66C425A6-17C3-4748-A8D6-020EBD3586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7885" y="4223327"/>
            <a:ext cx="1620000" cy="1620000"/>
          </a:xfrm>
          <a:prstGeom prst="rect">
            <a:avLst/>
          </a:prstGeom>
        </p:spPr>
      </p:pic>
      <p:pic>
        <p:nvPicPr>
          <p:cNvPr id="14" name="图片 13" descr="黑暗里有灯光&#10;&#10;中度可信度描述已自动生成">
            <a:extLst>
              <a:ext uri="{FF2B5EF4-FFF2-40B4-BE49-F238E27FC236}">
                <a16:creationId xmlns:a16="http://schemas.microsoft.com/office/drawing/2014/main" id="{4E2454A8-5979-E241-A2EE-6BBD5F9887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0256" y="4223327"/>
            <a:ext cx="1620000" cy="1620000"/>
          </a:xfrm>
          <a:prstGeom prst="rect">
            <a:avLst/>
          </a:prstGeom>
        </p:spPr>
      </p:pic>
      <p:pic>
        <p:nvPicPr>
          <p:cNvPr id="16" name="图片 15" descr="图标&#10;&#10;描述已自动生成">
            <a:extLst>
              <a:ext uri="{FF2B5EF4-FFF2-40B4-BE49-F238E27FC236}">
                <a16:creationId xmlns:a16="http://schemas.microsoft.com/office/drawing/2014/main" id="{3B8807D7-D065-E342-8199-CCE4B0FEDC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8921" y="2487625"/>
            <a:ext cx="1620000" cy="1620000"/>
          </a:xfrm>
          <a:prstGeom prst="rect">
            <a:avLst/>
          </a:prstGeom>
        </p:spPr>
      </p:pic>
      <p:pic>
        <p:nvPicPr>
          <p:cNvPr id="18" name="图片 17" descr="徽标&#10;&#10;描述已自动生成">
            <a:extLst>
              <a:ext uri="{FF2B5EF4-FFF2-40B4-BE49-F238E27FC236}">
                <a16:creationId xmlns:a16="http://schemas.microsoft.com/office/drawing/2014/main" id="{DC824A6E-37E7-2A4C-AD7A-1F11E04A80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38745" y="2487625"/>
            <a:ext cx="1620000" cy="1620000"/>
          </a:xfrm>
          <a:prstGeom prst="rect">
            <a:avLst/>
          </a:prstGeom>
        </p:spPr>
      </p:pic>
      <p:pic>
        <p:nvPicPr>
          <p:cNvPr id="20" name="图片 19" descr="图片包含 黑暗, 灯光, 建筑, 看着&#10;&#10;描述已自动生成">
            <a:extLst>
              <a:ext uri="{FF2B5EF4-FFF2-40B4-BE49-F238E27FC236}">
                <a16:creationId xmlns:a16="http://schemas.microsoft.com/office/drawing/2014/main" id="{3417DD96-0A37-6C45-96CD-953C93EB6E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833" y="2487625"/>
            <a:ext cx="1620000" cy="1620000"/>
          </a:xfrm>
          <a:prstGeom prst="rect">
            <a:avLst/>
          </a:prstGeom>
        </p:spPr>
      </p:pic>
      <p:pic>
        <p:nvPicPr>
          <p:cNvPr id="22" name="图片 21" descr="黑暗中的光&#10;&#10;中度可信度描述已自动生成">
            <a:extLst>
              <a:ext uri="{FF2B5EF4-FFF2-40B4-BE49-F238E27FC236}">
                <a16:creationId xmlns:a16="http://schemas.microsoft.com/office/drawing/2014/main" id="{43B4181D-F14F-BA4B-9747-E2EED96078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8745" y="4223327"/>
            <a:ext cx="1620000" cy="1620000"/>
          </a:xfrm>
          <a:prstGeom prst="rect">
            <a:avLst/>
          </a:prstGeom>
        </p:spPr>
      </p:pic>
      <p:pic>
        <p:nvPicPr>
          <p:cNvPr id="24" name="图片 23" descr="黑暗里有灯光&#10;&#10;低可信度描述已自动生成">
            <a:extLst>
              <a:ext uri="{FF2B5EF4-FFF2-40B4-BE49-F238E27FC236}">
                <a16:creationId xmlns:a16="http://schemas.microsoft.com/office/drawing/2014/main" id="{A45DF58E-22B5-7447-AF49-533667B5190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18833" y="4237429"/>
            <a:ext cx="1620000" cy="1620000"/>
          </a:xfrm>
          <a:prstGeom prst="rect">
            <a:avLst/>
          </a:prstGeom>
        </p:spPr>
      </p:pic>
      <p:pic>
        <p:nvPicPr>
          <p:cNvPr id="26" name="图片 25" descr="卡通人物&#10;&#10;低可信度描述已自动生成">
            <a:extLst>
              <a:ext uri="{FF2B5EF4-FFF2-40B4-BE49-F238E27FC236}">
                <a16:creationId xmlns:a16="http://schemas.microsoft.com/office/drawing/2014/main" id="{4E43D5D2-C85C-AF4A-A7C6-2A13E61BD00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98921" y="4223327"/>
            <a:ext cx="1620000" cy="1620000"/>
          </a:xfrm>
          <a:prstGeom prst="rect">
            <a:avLst/>
          </a:prstGeom>
        </p:spPr>
      </p:pic>
      <p:sp>
        <p:nvSpPr>
          <p:cNvPr id="27" name="TextBox 47">
            <a:extLst>
              <a:ext uri="{FF2B5EF4-FFF2-40B4-BE49-F238E27FC236}">
                <a16:creationId xmlns:a16="http://schemas.microsoft.com/office/drawing/2014/main" id="{FD617763-B824-BF4D-8A0A-5E384045BB1A}"/>
              </a:ext>
            </a:extLst>
          </p:cNvPr>
          <p:cNvSpPr txBox="1"/>
          <p:nvPr/>
        </p:nvSpPr>
        <p:spPr>
          <a:xfrm>
            <a:off x="891002" y="5857429"/>
            <a:ext cx="12260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YCB</a:t>
            </a:r>
          </a:p>
        </p:txBody>
      </p:sp>
      <p:sp>
        <p:nvSpPr>
          <p:cNvPr id="28" name="TextBox 47">
            <a:extLst>
              <a:ext uri="{FF2B5EF4-FFF2-40B4-BE49-F238E27FC236}">
                <a16:creationId xmlns:a16="http://schemas.microsoft.com/office/drawing/2014/main" id="{8392D736-3684-2241-96FE-01FA47523540}"/>
              </a:ext>
            </a:extLst>
          </p:cNvPr>
          <p:cNvSpPr txBox="1"/>
          <p:nvPr/>
        </p:nvSpPr>
        <p:spPr>
          <a:xfrm>
            <a:off x="2605112" y="5840222"/>
            <a:ext cx="12260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ScanNet</a:t>
            </a:r>
          </a:p>
        </p:txBody>
      </p:sp>
      <p:sp>
        <p:nvSpPr>
          <p:cNvPr id="29" name="TextBox 47">
            <a:extLst>
              <a:ext uri="{FF2B5EF4-FFF2-40B4-BE49-F238E27FC236}">
                <a16:creationId xmlns:a16="http://schemas.microsoft.com/office/drawing/2014/main" id="{A8C8B5D7-7E71-CE43-9C2B-A793F24B3AFD}"/>
              </a:ext>
            </a:extLst>
          </p:cNvPr>
          <p:cNvSpPr txBox="1"/>
          <p:nvPr/>
        </p:nvSpPr>
        <p:spPr>
          <a:xfrm>
            <a:off x="4355342" y="5857429"/>
            <a:ext cx="12260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COCO</a:t>
            </a:r>
          </a:p>
        </p:txBody>
      </p:sp>
      <p:sp>
        <p:nvSpPr>
          <p:cNvPr id="30" name="TextBox 47">
            <a:extLst>
              <a:ext uri="{FF2B5EF4-FFF2-40B4-BE49-F238E27FC236}">
                <a16:creationId xmlns:a16="http://schemas.microsoft.com/office/drawing/2014/main" id="{181907A7-A930-C245-8B7F-385709D97109}"/>
              </a:ext>
            </a:extLst>
          </p:cNvPr>
          <p:cNvSpPr txBox="1"/>
          <p:nvPr/>
        </p:nvSpPr>
        <p:spPr>
          <a:xfrm>
            <a:off x="6733002" y="5857429"/>
            <a:ext cx="12260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YCB-C</a:t>
            </a:r>
          </a:p>
        </p:txBody>
      </p:sp>
      <p:sp>
        <p:nvSpPr>
          <p:cNvPr id="31" name="TextBox 47">
            <a:extLst>
              <a:ext uri="{FF2B5EF4-FFF2-40B4-BE49-F238E27FC236}">
                <a16:creationId xmlns:a16="http://schemas.microsoft.com/office/drawing/2014/main" id="{00F9C184-C9C5-2348-BC0F-7E9D9AD3D706}"/>
              </a:ext>
            </a:extLst>
          </p:cNvPr>
          <p:cNvSpPr txBox="1"/>
          <p:nvPr/>
        </p:nvSpPr>
        <p:spPr>
          <a:xfrm>
            <a:off x="8401407" y="5857429"/>
            <a:ext cx="14019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ScanNet-C</a:t>
            </a:r>
          </a:p>
        </p:txBody>
      </p:sp>
      <p:sp>
        <p:nvSpPr>
          <p:cNvPr id="32" name="TextBox 47">
            <a:extLst>
              <a:ext uri="{FF2B5EF4-FFF2-40B4-BE49-F238E27FC236}">
                <a16:creationId xmlns:a16="http://schemas.microsoft.com/office/drawing/2014/main" id="{9007207B-25DB-A245-9ACC-DCE7D241FB1D}"/>
              </a:ext>
            </a:extLst>
          </p:cNvPr>
          <p:cNvSpPr txBox="1"/>
          <p:nvPr/>
        </p:nvSpPr>
        <p:spPr>
          <a:xfrm>
            <a:off x="10197342" y="5857429"/>
            <a:ext cx="12260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COCO-C</a:t>
            </a:r>
          </a:p>
        </p:txBody>
      </p:sp>
      <p:sp>
        <p:nvSpPr>
          <p:cNvPr id="35" name="手杖形箭头 34">
            <a:extLst>
              <a:ext uri="{FF2B5EF4-FFF2-40B4-BE49-F238E27FC236}">
                <a16:creationId xmlns:a16="http://schemas.microsoft.com/office/drawing/2014/main" id="{1926939B-4DE8-4946-B3B1-BBF2AE4361BC}"/>
              </a:ext>
            </a:extLst>
          </p:cNvPr>
          <p:cNvSpPr/>
          <p:nvPr/>
        </p:nvSpPr>
        <p:spPr>
          <a:xfrm>
            <a:off x="3200400" y="1938623"/>
            <a:ext cx="6019800" cy="44450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C97FC8C-D999-F94D-8AD8-5B5C2923FA64}"/>
              </a:ext>
            </a:extLst>
          </p:cNvPr>
          <p:cNvSpPr txBox="1"/>
          <p:nvPr/>
        </p:nvSpPr>
        <p:spPr>
          <a:xfrm>
            <a:off x="4120256" y="1428895"/>
            <a:ext cx="4210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Average color in each object</a:t>
            </a:r>
            <a:endParaRPr kumimoji="1" lang="zh-CN" altLang="en-US" sz="24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307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1BDB57-698E-E64D-AD95-FA3CDF475A1A}"/>
              </a:ext>
            </a:extLst>
          </p:cNvPr>
          <p:cNvSpPr txBox="1">
            <a:spLocks/>
          </p:cNvSpPr>
          <p:nvPr/>
        </p:nvSpPr>
        <p:spPr>
          <a:xfrm>
            <a:off x="675513" y="591740"/>
            <a:ext cx="5823407" cy="5702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 - convex </a:t>
            </a:r>
            <a:r>
              <a:rPr kumimoji="1" lang="en-US" altLang="zh-CN" sz="3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kumimoji="1" lang="en-US" altLang="zh-CN" sz="3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hape ablation</a:t>
            </a:r>
          </a:p>
        </p:txBody>
      </p:sp>
      <p:pic>
        <p:nvPicPr>
          <p:cNvPr id="9" name="图片 8" descr="图片包含 室内, 桌子, 黑暗, 灯光&#10;&#10;描述已自动生成">
            <a:extLst>
              <a:ext uri="{FF2B5EF4-FFF2-40B4-BE49-F238E27FC236}">
                <a16:creationId xmlns:a16="http://schemas.microsoft.com/office/drawing/2014/main" id="{BDA39DB3-604C-754D-8E2C-9492D0EE6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14" y="2487625"/>
            <a:ext cx="1620000" cy="1620000"/>
          </a:xfrm>
          <a:prstGeom prst="rect">
            <a:avLst/>
          </a:prstGeom>
        </p:spPr>
      </p:pic>
      <p:pic>
        <p:nvPicPr>
          <p:cNvPr id="10" name="图片 9" descr="桌子上摆放着黑色的机器&#10;&#10;低可信度描述已自动生成">
            <a:extLst>
              <a:ext uri="{FF2B5EF4-FFF2-40B4-BE49-F238E27FC236}">
                <a16:creationId xmlns:a16="http://schemas.microsoft.com/office/drawing/2014/main" id="{6C45115B-1ECD-0546-9E4C-07FC0EB9F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14" y="4223327"/>
            <a:ext cx="1620000" cy="1620000"/>
          </a:xfrm>
          <a:prstGeom prst="rect">
            <a:avLst/>
          </a:prstGeom>
        </p:spPr>
      </p:pic>
      <p:pic>
        <p:nvPicPr>
          <p:cNvPr id="11" name="图片 12" descr="图片包含 室内, 钢琴, 房间, 黑暗&#10;&#10;描述已自动生成">
            <a:extLst>
              <a:ext uri="{FF2B5EF4-FFF2-40B4-BE49-F238E27FC236}">
                <a16:creationId xmlns:a16="http://schemas.microsoft.com/office/drawing/2014/main" id="{31DA8A11-5607-B646-9B3E-475C4C33A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885" y="2493225"/>
            <a:ext cx="1620000" cy="1620000"/>
          </a:xfrm>
          <a:prstGeom prst="rect">
            <a:avLst/>
          </a:prstGeom>
        </p:spPr>
      </p:pic>
      <p:pic>
        <p:nvPicPr>
          <p:cNvPr id="12" name="图片 11" descr="图片包含 物体, 游戏机&#10;&#10;描述已自动生成">
            <a:extLst>
              <a:ext uri="{FF2B5EF4-FFF2-40B4-BE49-F238E27FC236}">
                <a16:creationId xmlns:a16="http://schemas.microsoft.com/office/drawing/2014/main" id="{39B7ACE0-A6E1-C24F-B5B1-F69935B22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0256" y="2487625"/>
            <a:ext cx="1620000" cy="1620000"/>
          </a:xfrm>
          <a:prstGeom prst="rect">
            <a:avLst/>
          </a:prstGeom>
        </p:spPr>
      </p:pic>
      <p:pic>
        <p:nvPicPr>
          <p:cNvPr id="13" name="图片 12" descr="图片包含 灯光, 黑暗, 亮, 钢琴&#10;&#10;描述已自动生成">
            <a:extLst>
              <a:ext uri="{FF2B5EF4-FFF2-40B4-BE49-F238E27FC236}">
                <a16:creationId xmlns:a16="http://schemas.microsoft.com/office/drawing/2014/main" id="{66C425A6-17C3-4748-A8D6-020EBD3586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7885" y="4223327"/>
            <a:ext cx="1620000" cy="1620000"/>
          </a:xfrm>
          <a:prstGeom prst="rect">
            <a:avLst/>
          </a:prstGeom>
        </p:spPr>
      </p:pic>
      <p:pic>
        <p:nvPicPr>
          <p:cNvPr id="14" name="图片 13" descr="黑暗里有灯光&#10;&#10;中度可信度描述已自动生成">
            <a:extLst>
              <a:ext uri="{FF2B5EF4-FFF2-40B4-BE49-F238E27FC236}">
                <a16:creationId xmlns:a16="http://schemas.microsoft.com/office/drawing/2014/main" id="{4E2454A8-5979-E241-A2EE-6BBD5F9887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0256" y="4223327"/>
            <a:ext cx="1620000" cy="1620000"/>
          </a:xfrm>
          <a:prstGeom prst="rect">
            <a:avLst/>
          </a:prstGeom>
        </p:spPr>
      </p:pic>
      <p:sp>
        <p:nvSpPr>
          <p:cNvPr id="27" name="TextBox 47">
            <a:extLst>
              <a:ext uri="{FF2B5EF4-FFF2-40B4-BE49-F238E27FC236}">
                <a16:creationId xmlns:a16="http://schemas.microsoft.com/office/drawing/2014/main" id="{FD617763-B824-BF4D-8A0A-5E384045BB1A}"/>
              </a:ext>
            </a:extLst>
          </p:cNvPr>
          <p:cNvSpPr txBox="1"/>
          <p:nvPr/>
        </p:nvSpPr>
        <p:spPr>
          <a:xfrm>
            <a:off x="891002" y="5857429"/>
            <a:ext cx="12260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YCB</a:t>
            </a:r>
          </a:p>
        </p:txBody>
      </p:sp>
      <p:sp>
        <p:nvSpPr>
          <p:cNvPr id="28" name="TextBox 47">
            <a:extLst>
              <a:ext uri="{FF2B5EF4-FFF2-40B4-BE49-F238E27FC236}">
                <a16:creationId xmlns:a16="http://schemas.microsoft.com/office/drawing/2014/main" id="{8392D736-3684-2241-96FE-01FA47523540}"/>
              </a:ext>
            </a:extLst>
          </p:cNvPr>
          <p:cNvSpPr txBox="1"/>
          <p:nvPr/>
        </p:nvSpPr>
        <p:spPr>
          <a:xfrm>
            <a:off x="2605112" y="5840222"/>
            <a:ext cx="12260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ScanNet</a:t>
            </a:r>
          </a:p>
        </p:txBody>
      </p:sp>
      <p:sp>
        <p:nvSpPr>
          <p:cNvPr id="29" name="TextBox 47">
            <a:extLst>
              <a:ext uri="{FF2B5EF4-FFF2-40B4-BE49-F238E27FC236}">
                <a16:creationId xmlns:a16="http://schemas.microsoft.com/office/drawing/2014/main" id="{A8C8B5D7-7E71-CE43-9C2B-A793F24B3AFD}"/>
              </a:ext>
            </a:extLst>
          </p:cNvPr>
          <p:cNvSpPr txBox="1"/>
          <p:nvPr/>
        </p:nvSpPr>
        <p:spPr>
          <a:xfrm>
            <a:off x="4355342" y="5857429"/>
            <a:ext cx="12260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COCO</a:t>
            </a:r>
          </a:p>
        </p:txBody>
      </p:sp>
      <p:sp>
        <p:nvSpPr>
          <p:cNvPr id="30" name="TextBox 47">
            <a:extLst>
              <a:ext uri="{FF2B5EF4-FFF2-40B4-BE49-F238E27FC236}">
                <a16:creationId xmlns:a16="http://schemas.microsoft.com/office/drawing/2014/main" id="{181907A7-A930-C245-8B7F-385709D97109}"/>
              </a:ext>
            </a:extLst>
          </p:cNvPr>
          <p:cNvSpPr txBox="1"/>
          <p:nvPr/>
        </p:nvSpPr>
        <p:spPr>
          <a:xfrm>
            <a:off x="6733002" y="5857429"/>
            <a:ext cx="12260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YCB-S</a:t>
            </a:r>
          </a:p>
        </p:txBody>
      </p:sp>
      <p:sp>
        <p:nvSpPr>
          <p:cNvPr id="31" name="TextBox 47">
            <a:extLst>
              <a:ext uri="{FF2B5EF4-FFF2-40B4-BE49-F238E27FC236}">
                <a16:creationId xmlns:a16="http://schemas.microsoft.com/office/drawing/2014/main" id="{00F9C184-C9C5-2348-BC0F-7E9D9AD3D706}"/>
              </a:ext>
            </a:extLst>
          </p:cNvPr>
          <p:cNvSpPr txBox="1"/>
          <p:nvPr/>
        </p:nvSpPr>
        <p:spPr>
          <a:xfrm>
            <a:off x="8401407" y="5857429"/>
            <a:ext cx="14019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ScanNet-S</a:t>
            </a:r>
          </a:p>
        </p:txBody>
      </p:sp>
      <p:sp>
        <p:nvSpPr>
          <p:cNvPr id="32" name="TextBox 47">
            <a:extLst>
              <a:ext uri="{FF2B5EF4-FFF2-40B4-BE49-F238E27FC236}">
                <a16:creationId xmlns:a16="http://schemas.microsoft.com/office/drawing/2014/main" id="{9007207B-25DB-A245-9ACC-DCE7D241FB1D}"/>
              </a:ext>
            </a:extLst>
          </p:cNvPr>
          <p:cNvSpPr txBox="1"/>
          <p:nvPr/>
        </p:nvSpPr>
        <p:spPr>
          <a:xfrm>
            <a:off x="10197342" y="5857429"/>
            <a:ext cx="12260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COCO-S</a:t>
            </a:r>
          </a:p>
        </p:txBody>
      </p:sp>
      <p:sp>
        <p:nvSpPr>
          <p:cNvPr id="35" name="手杖形箭头 34">
            <a:extLst>
              <a:ext uri="{FF2B5EF4-FFF2-40B4-BE49-F238E27FC236}">
                <a16:creationId xmlns:a16="http://schemas.microsoft.com/office/drawing/2014/main" id="{1926939B-4DE8-4946-B3B1-BBF2AE4361BC}"/>
              </a:ext>
            </a:extLst>
          </p:cNvPr>
          <p:cNvSpPr/>
          <p:nvPr/>
        </p:nvSpPr>
        <p:spPr>
          <a:xfrm>
            <a:off x="3200400" y="1938623"/>
            <a:ext cx="6019800" cy="44450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C97FC8C-D999-F94D-8AD8-5B5C2923FA64}"/>
              </a:ext>
            </a:extLst>
          </p:cNvPr>
          <p:cNvSpPr txBox="1"/>
          <p:nvPr/>
        </p:nvSpPr>
        <p:spPr>
          <a:xfrm>
            <a:off x="3303154" y="1446793"/>
            <a:ext cx="5843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Change shape each object to be convex</a:t>
            </a:r>
            <a:endParaRPr kumimoji="1" lang="zh-CN" altLang="en-US" sz="24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图片 3" descr="图片包含 室内, 桌子, 黑暗, 蛋糕&#10;&#10;描述已自动生成">
            <a:extLst>
              <a:ext uri="{FF2B5EF4-FFF2-40B4-BE49-F238E27FC236}">
                <a16:creationId xmlns:a16="http://schemas.microsoft.com/office/drawing/2014/main" id="{E9894E19-2973-194B-9E03-D9AE0BEBAE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0923" y="2487625"/>
            <a:ext cx="1620000" cy="162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3149CFE-D941-D145-A243-DBF881E9ED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38745" y="2487625"/>
            <a:ext cx="1620000" cy="1620000"/>
          </a:xfrm>
          <a:prstGeom prst="rect">
            <a:avLst/>
          </a:prstGeom>
        </p:spPr>
      </p:pic>
      <p:pic>
        <p:nvPicPr>
          <p:cNvPr id="8" name="图片 7" descr="图片包含 室内, 黑暗, 房间, 亮&#10;&#10;描述已自动生成">
            <a:extLst>
              <a:ext uri="{FF2B5EF4-FFF2-40B4-BE49-F238E27FC236}">
                <a16:creationId xmlns:a16="http://schemas.microsoft.com/office/drawing/2014/main" id="{D8FE8786-9531-CB44-A461-2B61F851BF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06682" y="2500276"/>
            <a:ext cx="1620000" cy="1620000"/>
          </a:xfrm>
          <a:prstGeom prst="rect">
            <a:avLst/>
          </a:prstGeom>
        </p:spPr>
      </p:pic>
      <p:pic>
        <p:nvPicPr>
          <p:cNvPr id="17" name="图片 16" descr="图片包含 室内, 桌子, 黑暗, 蛋糕&#10;&#10;描述已自动生成">
            <a:extLst>
              <a:ext uri="{FF2B5EF4-FFF2-40B4-BE49-F238E27FC236}">
                <a16:creationId xmlns:a16="http://schemas.microsoft.com/office/drawing/2014/main" id="{C8FB5686-5618-854E-BB0D-0C90639A54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00923" y="4237429"/>
            <a:ext cx="1620000" cy="1620000"/>
          </a:xfrm>
          <a:prstGeom prst="rect">
            <a:avLst/>
          </a:prstGeom>
        </p:spPr>
      </p:pic>
      <p:pic>
        <p:nvPicPr>
          <p:cNvPr id="21" name="图片 20" descr="图片包含 室内, 黑暗, 亮, 房间&#10;&#10;描述已自动生成">
            <a:extLst>
              <a:ext uri="{FF2B5EF4-FFF2-40B4-BE49-F238E27FC236}">
                <a16:creationId xmlns:a16="http://schemas.microsoft.com/office/drawing/2014/main" id="{DDE38D83-7673-8E48-8753-1AE20DC0BF7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16374" y="4237429"/>
            <a:ext cx="1620000" cy="1620000"/>
          </a:xfrm>
          <a:prstGeom prst="rect">
            <a:avLst/>
          </a:prstGeom>
        </p:spPr>
      </p:pic>
      <p:pic>
        <p:nvPicPr>
          <p:cNvPr id="25" name="图片 24" descr="黑暗里有灯光&#10;&#10;低可信度描述已自动生成">
            <a:extLst>
              <a:ext uri="{FF2B5EF4-FFF2-40B4-BE49-F238E27FC236}">
                <a16:creationId xmlns:a16="http://schemas.microsoft.com/office/drawing/2014/main" id="{3AF4D915-D432-2D43-AFC5-C2D06919A2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38745" y="4223327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296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3AF247-B164-3D40-8FC8-042868899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0" y="307442"/>
            <a:ext cx="11430000" cy="994119"/>
          </a:xfrm>
        </p:spPr>
        <p:txBody>
          <a:bodyPr>
            <a:noAutofit/>
          </a:bodyPr>
          <a:lstStyle/>
          <a:p>
            <a:r>
              <a:rPr kumimoji="1" lang="en-US" altLang="zh-CN" sz="3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Unsupervised object segmentation from single images</a:t>
            </a:r>
            <a:endParaRPr kumimoji="1" lang="zh-CN" altLang="en-US" sz="34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2" descr="Logo&#10;&#10;Description automatically generated">
            <a:extLst>
              <a:ext uri="{FF2B5EF4-FFF2-40B4-BE49-F238E27FC236}">
                <a16:creationId xmlns:a16="http://schemas.microsoft.com/office/drawing/2014/main" id="{278CC3EC-D036-1540-AA20-3CF84D99A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255" y="1608406"/>
            <a:ext cx="1219200" cy="1219200"/>
          </a:xfrm>
          <a:prstGeom prst="rect">
            <a:avLst/>
          </a:prstGeom>
        </p:spPr>
      </p:pic>
      <p:pic>
        <p:nvPicPr>
          <p:cNvPr id="9" name="Picture 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1E47CDE3-E757-6541-B2D6-8C69E3823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476" y="1604500"/>
            <a:ext cx="1219200" cy="1219200"/>
          </a:xfrm>
          <a:prstGeom prst="rect">
            <a:avLst/>
          </a:prstGeom>
        </p:spPr>
      </p:pic>
      <p:pic>
        <p:nvPicPr>
          <p:cNvPr id="11" name="Picture 9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5073FB67-6E44-5741-8285-0A590C5454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5697" y="1608875"/>
            <a:ext cx="1219200" cy="1219200"/>
          </a:xfrm>
          <a:prstGeom prst="rect">
            <a:avLst/>
          </a:prstGeom>
        </p:spPr>
      </p:pic>
      <p:pic>
        <p:nvPicPr>
          <p:cNvPr id="20" name="Picture 20" descr="Icon&#10;&#10;Description automatically generated">
            <a:extLst>
              <a:ext uri="{FF2B5EF4-FFF2-40B4-BE49-F238E27FC236}">
                <a16:creationId xmlns:a16="http://schemas.microsoft.com/office/drawing/2014/main" id="{4FE03785-70BD-6E42-A8A2-AAC89D1544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5697" y="2863545"/>
            <a:ext cx="1219200" cy="1219200"/>
          </a:xfrm>
          <a:prstGeom prst="rect">
            <a:avLst/>
          </a:prstGeom>
        </p:spPr>
      </p:pic>
      <p:pic>
        <p:nvPicPr>
          <p:cNvPr id="21" name="Picture 21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2A725599-B03E-B84B-AA16-4E65F7F92D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5029" y="2873191"/>
            <a:ext cx="1219200" cy="1219200"/>
          </a:xfrm>
          <a:prstGeom prst="rect">
            <a:avLst/>
          </a:prstGeom>
        </p:spPr>
      </p:pic>
      <p:pic>
        <p:nvPicPr>
          <p:cNvPr id="22" name="Picture 22" descr="Logo&#10;&#10;Description automatically generated">
            <a:extLst>
              <a:ext uri="{FF2B5EF4-FFF2-40B4-BE49-F238E27FC236}">
                <a16:creationId xmlns:a16="http://schemas.microsoft.com/office/drawing/2014/main" id="{8E15AC4B-11BD-3A45-B8C8-DFE2CCF592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5255" y="2874690"/>
            <a:ext cx="1219200" cy="12192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D9C1C27-5134-CE41-9822-6F83A883AC46}"/>
              </a:ext>
            </a:extLst>
          </p:cNvPr>
          <p:cNvSpPr txBox="1"/>
          <p:nvPr/>
        </p:nvSpPr>
        <p:spPr>
          <a:xfrm>
            <a:off x="846055" y="1976138"/>
            <a:ext cx="121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Images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3F6C6B-FBA2-BC41-AB91-E7613002857C}"/>
              </a:ext>
            </a:extLst>
          </p:cNvPr>
          <p:cNvSpPr txBox="1"/>
          <p:nvPr/>
        </p:nvSpPr>
        <p:spPr>
          <a:xfrm>
            <a:off x="519888" y="3134497"/>
            <a:ext cx="152179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Ground Truth Segmentation Masks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A95C566-654F-D241-BDD5-C39B09FC17BB}"/>
              </a:ext>
            </a:extLst>
          </p:cNvPr>
          <p:cNvSpPr txBox="1"/>
          <p:nvPr/>
        </p:nvSpPr>
        <p:spPr>
          <a:xfrm>
            <a:off x="3080421" y="1238806"/>
            <a:ext cx="2091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Synthetic</a:t>
            </a:r>
            <a:r>
              <a:rPr kumimoji="1"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Images</a:t>
            </a:r>
            <a:endParaRPr kumimoji="1" lang="zh-CN" altLang="en-US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6C97C55-4C28-A749-AD48-FB14FC6C85BF}"/>
              </a:ext>
            </a:extLst>
          </p:cNvPr>
          <p:cNvSpPr txBox="1"/>
          <p:nvPr/>
        </p:nvSpPr>
        <p:spPr>
          <a:xfrm>
            <a:off x="4968348" y="5428130"/>
            <a:ext cx="2522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Experiment results from SlotAtt*</a:t>
            </a:r>
            <a:endParaRPr kumimoji="1" lang="zh-CN" altLang="en-US" sz="12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61410AD-5A55-0543-9EF9-40DE75E0848C}"/>
              </a:ext>
            </a:extLst>
          </p:cNvPr>
          <p:cNvSpPr txBox="1"/>
          <p:nvPr/>
        </p:nvSpPr>
        <p:spPr>
          <a:xfrm>
            <a:off x="1732102" y="6566894"/>
            <a:ext cx="89659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altLang="zh-CN" sz="10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*Locatello, Francesco, et al. "Object-centric learning with slot attention." </a:t>
            </a:r>
            <a:r>
              <a:rPr lang="es-419" altLang="zh-CN" sz="1000" b="0" i="1" dirty="0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Advances in Neural Information Processing Systems</a:t>
            </a:r>
            <a:r>
              <a:rPr lang="es-419" altLang="zh-CN" sz="10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33 (2020): 11525-11538.</a:t>
            </a:r>
            <a:endParaRPr kumimoji="1" lang="zh-CN" altLang="en-US" sz="10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3" name="Picture 6">
            <a:extLst>
              <a:ext uri="{FF2B5EF4-FFF2-40B4-BE49-F238E27FC236}">
                <a16:creationId xmlns:a16="http://schemas.microsoft.com/office/drawing/2014/main" id="{DF3C6D9A-D631-D345-B58A-CAE49DB4DD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65255" y="4201871"/>
            <a:ext cx="1219200" cy="1219200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34" name="Picture 8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821DE929-3405-C641-B58C-0B79129AAA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19253" y="4190994"/>
            <a:ext cx="1219200" cy="1219200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35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1C15F2D0-B3B3-AD45-8B23-DC581AB12E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78856" y="4181348"/>
            <a:ext cx="1219200" cy="1219200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sp>
        <p:nvSpPr>
          <p:cNvPr id="39" name="TextBox 25">
            <a:extLst>
              <a:ext uri="{FF2B5EF4-FFF2-40B4-BE49-F238E27FC236}">
                <a16:creationId xmlns:a16="http://schemas.microsoft.com/office/drawing/2014/main" id="{6A5139DB-51CE-A540-8308-9D9BA65719F3}"/>
              </a:ext>
            </a:extLst>
          </p:cNvPr>
          <p:cNvSpPr txBox="1"/>
          <p:nvPr/>
        </p:nvSpPr>
        <p:spPr>
          <a:xfrm>
            <a:off x="320801" y="4386594"/>
            <a:ext cx="171144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Predicted Segmentation Masks</a:t>
            </a:r>
          </a:p>
        </p:txBody>
      </p:sp>
    </p:spTree>
    <p:extLst>
      <p:ext uri="{BB962C8B-B14F-4D97-AF65-F5344CB8AC3E}">
        <p14:creationId xmlns:p14="http://schemas.microsoft.com/office/powerpoint/2010/main" val="1898012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1BDB57-698E-E64D-AD95-FA3CDF475A1A}"/>
              </a:ext>
            </a:extLst>
          </p:cNvPr>
          <p:cNvSpPr txBox="1">
            <a:spLocks/>
          </p:cNvSpPr>
          <p:nvPr/>
        </p:nvSpPr>
        <p:spPr>
          <a:xfrm>
            <a:off x="675514" y="591740"/>
            <a:ext cx="6019800" cy="5702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 – </a:t>
            </a:r>
            <a:r>
              <a:rPr kumimoji="1" lang="en-US" altLang="zh-CN" sz="3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kumimoji="1" lang="en-US" altLang="zh-CN" sz="3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exture replaced ablation</a:t>
            </a:r>
          </a:p>
        </p:txBody>
      </p:sp>
      <p:pic>
        <p:nvPicPr>
          <p:cNvPr id="9" name="图片 8" descr="图片包含 室内, 桌子, 黑暗, 灯光&#10;&#10;描述已自动生成">
            <a:extLst>
              <a:ext uri="{FF2B5EF4-FFF2-40B4-BE49-F238E27FC236}">
                <a16:creationId xmlns:a16="http://schemas.microsoft.com/office/drawing/2014/main" id="{BDA39DB3-604C-754D-8E2C-9492D0EE6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14" y="2487625"/>
            <a:ext cx="1620000" cy="1620000"/>
          </a:xfrm>
          <a:prstGeom prst="rect">
            <a:avLst/>
          </a:prstGeom>
        </p:spPr>
      </p:pic>
      <p:pic>
        <p:nvPicPr>
          <p:cNvPr id="10" name="图片 9" descr="桌子上摆放着黑色的机器&#10;&#10;低可信度描述已自动生成">
            <a:extLst>
              <a:ext uri="{FF2B5EF4-FFF2-40B4-BE49-F238E27FC236}">
                <a16:creationId xmlns:a16="http://schemas.microsoft.com/office/drawing/2014/main" id="{6C45115B-1ECD-0546-9E4C-07FC0EB9F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14" y="4223327"/>
            <a:ext cx="1620000" cy="1620000"/>
          </a:xfrm>
          <a:prstGeom prst="rect">
            <a:avLst/>
          </a:prstGeom>
        </p:spPr>
      </p:pic>
      <p:pic>
        <p:nvPicPr>
          <p:cNvPr id="11" name="图片 12" descr="图片包含 室内, 钢琴, 房间, 黑暗&#10;&#10;描述已自动生成">
            <a:extLst>
              <a:ext uri="{FF2B5EF4-FFF2-40B4-BE49-F238E27FC236}">
                <a16:creationId xmlns:a16="http://schemas.microsoft.com/office/drawing/2014/main" id="{31DA8A11-5607-B646-9B3E-475C4C33A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885" y="2493225"/>
            <a:ext cx="1620000" cy="1620000"/>
          </a:xfrm>
          <a:prstGeom prst="rect">
            <a:avLst/>
          </a:prstGeom>
        </p:spPr>
      </p:pic>
      <p:pic>
        <p:nvPicPr>
          <p:cNvPr id="12" name="图片 11" descr="图片包含 物体, 游戏机&#10;&#10;描述已自动生成">
            <a:extLst>
              <a:ext uri="{FF2B5EF4-FFF2-40B4-BE49-F238E27FC236}">
                <a16:creationId xmlns:a16="http://schemas.microsoft.com/office/drawing/2014/main" id="{39B7ACE0-A6E1-C24F-B5B1-F69935B22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0256" y="2487625"/>
            <a:ext cx="1620000" cy="1620000"/>
          </a:xfrm>
          <a:prstGeom prst="rect">
            <a:avLst/>
          </a:prstGeom>
        </p:spPr>
      </p:pic>
      <p:pic>
        <p:nvPicPr>
          <p:cNvPr id="13" name="图片 12" descr="图片包含 灯光, 黑暗, 亮, 钢琴&#10;&#10;描述已自动生成">
            <a:extLst>
              <a:ext uri="{FF2B5EF4-FFF2-40B4-BE49-F238E27FC236}">
                <a16:creationId xmlns:a16="http://schemas.microsoft.com/office/drawing/2014/main" id="{66C425A6-17C3-4748-A8D6-020EBD3586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7885" y="4223327"/>
            <a:ext cx="1620000" cy="1620000"/>
          </a:xfrm>
          <a:prstGeom prst="rect">
            <a:avLst/>
          </a:prstGeom>
        </p:spPr>
      </p:pic>
      <p:pic>
        <p:nvPicPr>
          <p:cNvPr id="14" name="图片 13" descr="黑暗里有灯光&#10;&#10;中度可信度描述已自动生成">
            <a:extLst>
              <a:ext uri="{FF2B5EF4-FFF2-40B4-BE49-F238E27FC236}">
                <a16:creationId xmlns:a16="http://schemas.microsoft.com/office/drawing/2014/main" id="{4E2454A8-5979-E241-A2EE-6BBD5F9887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0256" y="4223327"/>
            <a:ext cx="1620000" cy="1620000"/>
          </a:xfrm>
          <a:prstGeom prst="rect">
            <a:avLst/>
          </a:prstGeom>
        </p:spPr>
      </p:pic>
      <p:sp>
        <p:nvSpPr>
          <p:cNvPr id="27" name="TextBox 47">
            <a:extLst>
              <a:ext uri="{FF2B5EF4-FFF2-40B4-BE49-F238E27FC236}">
                <a16:creationId xmlns:a16="http://schemas.microsoft.com/office/drawing/2014/main" id="{FD617763-B824-BF4D-8A0A-5E384045BB1A}"/>
              </a:ext>
            </a:extLst>
          </p:cNvPr>
          <p:cNvSpPr txBox="1"/>
          <p:nvPr/>
        </p:nvSpPr>
        <p:spPr>
          <a:xfrm>
            <a:off x="891002" y="5857429"/>
            <a:ext cx="12260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YCB</a:t>
            </a:r>
          </a:p>
        </p:txBody>
      </p:sp>
      <p:sp>
        <p:nvSpPr>
          <p:cNvPr id="28" name="TextBox 47">
            <a:extLst>
              <a:ext uri="{FF2B5EF4-FFF2-40B4-BE49-F238E27FC236}">
                <a16:creationId xmlns:a16="http://schemas.microsoft.com/office/drawing/2014/main" id="{8392D736-3684-2241-96FE-01FA47523540}"/>
              </a:ext>
            </a:extLst>
          </p:cNvPr>
          <p:cNvSpPr txBox="1"/>
          <p:nvPr/>
        </p:nvSpPr>
        <p:spPr>
          <a:xfrm>
            <a:off x="2605112" y="5840222"/>
            <a:ext cx="12260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ScanNet</a:t>
            </a:r>
          </a:p>
        </p:txBody>
      </p:sp>
      <p:sp>
        <p:nvSpPr>
          <p:cNvPr id="29" name="TextBox 47">
            <a:extLst>
              <a:ext uri="{FF2B5EF4-FFF2-40B4-BE49-F238E27FC236}">
                <a16:creationId xmlns:a16="http://schemas.microsoft.com/office/drawing/2014/main" id="{A8C8B5D7-7E71-CE43-9C2B-A793F24B3AFD}"/>
              </a:ext>
            </a:extLst>
          </p:cNvPr>
          <p:cNvSpPr txBox="1"/>
          <p:nvPr/>
        </p:nvSpPr>
        <p:spPr>
          <a:xfrm>
            <a:off x="4355342" y="5857429"/>
            <a:ext cx="12260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COCO</a:t>
            </a:r>
          </a:p>
        </p:txBody>
      </p:sp>
      <p:sp>
        <p:nvSpPr>
          <p:cNvPr id="30" name="TextBox 47">
            <a:extLst>
              <a:ext uri="{FF2B5EF4-FFF2-40B4-BE49-F238E27FC236}">
                <a16:creationId xmlns:a16="http://schemas.microsoft.com/office/drawing/2014/main" id="{181907A7-A930-C245-8B7F-385709D97109}"/>
              </a:ext>
            </a:extLst>
          </p:cNvPr>
          <p:cNvSpPr txBox="1"/>
          <p:nvPr/>
        </p:nvSpPr>
        <p:spPr>
          <a:xfrm>
            <a:off x="6733002" y="5857429"/>
            <a:ext cx="12260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YCB-T</a:t>
            </a:r>
          </a:p>
        </p:txBody>
      </p:sp>
      <p:sp>
        <p:nvSpPr>
          <p:cNvPr id="31" name="TextBox 47">
            <a:extLst>
              <a:ext uri="{FF2B5EF4-FFF2-40B4-BE49-F238E27FC236}">
                <a16:creationId xmlns:a16="http://schemas.microsoft.com/office/drawing/2014/main" id="{00F9C184-C9C5-2348-BC0F-7E9D9AD3D706}"/>
              </a:ext>
            </a:extLst>
          </p:cNvPr>
          <p:cNvSpPr txBox="1"/>
          <p:nvPr/>
        </p:nvSpPr>
        <p:spPr>
          <a:xfrm>
            <a:off x="8401407" y="5857429"/>
            <a:ext cx="14019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ScanNet-T</a:t>
            </a:r>
          </a:p>
        </p:txBody>
      </p:sp>
      <p:sp>
        <p:nvSpPr>
          <p:cNvPr id="32" name="TextBox 47">
            <a:extLst>
              <a:ext uri="{FF2B5EF4-FFF2-40B4-BE49-F238E27FC236}">
                <a16:creationId xmlns:a16="http://schemas.microsoft.com/office/drawing/2014/main" id="{9007207B-25DB-A245-9ACC-DCE7D241FB1D}"/>
              </a:ext>
            </a:extLst>
          </p:cNvPr>
          <p:cNvSpPr txBox="1"/>
          <p:nvPr/>
        </p:nvSpPr>
        <p:spPr>
          <a:xfrm>
            <a:off x="10197342" y="5857429"/>
            <a:ext cx="12260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COCO-T</a:t>
            </a:r>
          </a:p>
        </p:txBody>
      </p:sp>
      <p:sp>
        <p:nvSpPr>
          <p:cNvPr id="35" name="手杖形箭头 34">
            <a:extLst>
              <a:ext uri="{FF2B5EF4-FFF2-40B4-BE49-F238E27FC236}">
                <a16:creationId xmlns:a16="http://schemas.microsoft.com/office/drawing/2014/main" id="{1926939B-4DE8-4946-B3B1-BBF2AE4361BC}"/>
              </a:ext>
            </a:extLst>
          </p:cNvPr>
          <p:cNvSpPr/>
          <p:nvPr/>
        </p:nvSpPr>
        <p:spPr>
          <a:xfrm>
            <a:off x="3200400" y="1938623"/>
            <a:ext cx="6019800" cy="44450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C97FC8C-D999-F94D-8AD8-5B5C2923FA64}"/>
              </a:ext>
            </a:extLst>
          </p:cNvPr>
          <p:cNvSpPr txBox="1"/>
          <p:nvPr/>
        </p:nvSpPr>
        <p:spPr>
          <a:xfrm>
            <a:off x="2465941" y="1445003"/>
            <a:ext cx="7488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Change objects appearance with distinctive texture</a:t>
            </a:r>
            <a:endParaRPr kumimoji="1" lang="zh-CN" altLang="en-US" sz="24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5" name="图片 24" descr="图片包含 游戏机, 食物&#10;&#10;描述已自动生成">
            <a:extLst>
              <a:ext uri="{FF2B5EF4-FFF2-40B4-BE49-F238E27FC236}">
                <a16:creationId xmlns:a16="http://schemas.microsoft.com/office/drawing/2014/main" id="{534E733C-4755-4048-BB92-F26AB22926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8921" y="2487625"/>
            <a:ext cx="1620000" cy="1620000"/>
          </a:xfrm>
          <a:prstGeom prst="rect">
            <a:avLst/>
          </a:prstGeom>
        </p:spPr>
      </p:pic>
      <p:pic>
        <p:nvPicPr>
          <p:cNvPr id="33" name="图片 32" descr="图片包含 游戏机&#10;&#10;描述已自动生成">
            <a:extLst>
              <a:ext uri="{FF2B5EF4-FFF2-40B4-BE49-F238E27FC236}">
                <a16:creationId xmlns:a16="http://schemas.microsoft.com/office/drawing/2014/main" id="{DB4E558B-4113-0648-B4F5-4E7DB33942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83369" y="2487625"/>
            <a:ext cx="1620000" cy="1620000"/>
          </a:xfrm>
          <a:prstGeom prst="rect">
            <a:avLst/>
          </a:prstGeom>
        </p:spPr>
      </p:pic>
      <p:pic>
        <p:nvPicPr>
          <p:cNvPr id="34" name="图片 33" descr="图片包含 游戏机&#10;&#10;描述已自动生成">
            <a:extLst>
              <a:ext uri="{FF2B5EF4-FFF2-40B4-BE49-F238E27FC236}">
                <a16:creationId xmlns:a16="http://schemas.microsoft.com/office/drawing/2014/main" id="{FA719BCC-57C7-5B4E-91B8-7080A87743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2189" y="2487625"/>
            <a:ext cx="1620000" cy="1620000"/>
          </a:xfrm>
          <a:prstGeom prst="rect">
            <a:avLst/>
          </a:prstGeom>
        </p:spPr>
      </p:pic>
      <p:pic>
        <p:nvPicPr>
          <p:cNvPr id="6" name="图片 5" descr="徽标&#10;&#10;描述已自动生成">
            <a:extLst>
              <a:ext uri="{FF2B5EF4-FFF2-40B4-BE49-F238E27FC236}">
                <a16:creationId xmlns:a16="http://schemas.microsoft.com/office/drawing/2014/main" id="{97A4F8DF-64AE-2143-B016-658CF33DAA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02189" y="4220222"/>
            <a:ext cx="1620000" cy="1620000"/>
          </a:xfrm>
          <a:prstGeom prst="rect">
            <a:avLst/>
          </a:prstGeom>
        </p:spPr>
      </p:pic>
      <p:pic>
        <p:nvPicPr>
          <p:cNvPr id="8" name="图片 7" descr="图片包含 黑暗, 游戏机, 人们, 男人&#10;&#10;描述已自动生成">
            <a:extLst>
              <a:ext uri="{FF2B5EF4-FFF2-40B4-BE49-F238E27FC236}">
                <a16:creationId xmlns:a16="http://schemas.microsoft.com/office/drawing/2014/main" id="{5DFF76C0-8A65-864B-8944-61EECB4B07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21292" y="4220222"/>
            <a:ext cx="1620000" cy="1620000"/>
          </a:xfrm>
          <a:prstGeom prst="rect">
            <a:avLst/>
          </a:prstGeom>
        </p:spPr>
      </p:pic>
      <p:pic>
        <p:nvPicPr>
          <p:cNvPr id="17" name="图片 16" descr="图片包含 建筑, 桌子, 片, 黑暗&#10;&#10;描述已自动生成">
            <a:extLst>
              <a:ext uri="{FF2B5EF4-FFF2-40B4-BE49-F238E27FC236}">
                <a16:creationId xmlns:a16="http://schemas.microsoft.com/office/drawing/2014/main" id="{BF117A4E-32E4-3D49-BE38-3467DAC1D2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98921" y="4220222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30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1BDB57-698E-E64D-AD95-FA3CDF475A1A}"/>
              </a:ext>
            </a:extLst>
          </p:cNvPr>
          <p:cNvSpPr txBox="1">
            <a:spLocks/>
          </p:cNvSpPr>
          <p:nvPr/>
        </p:nvSpPr>
        <p:spPr>
          <a:xfrm>
            <a:off x="675514" y="591740"/>
            <a:ext cx="6019800" cy="5702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 – </a:t>
            </a:r>
            <a:r>
              <a:rPr kumimoji="1" lang="en-US" altLang="zh-CN" sz="3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kumimoji="1" lang="en-US" altLang="zh-CN" sz="3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niformed scale ablation</a:t>
            </a:r>
          </a:p>
        </p:txBody>
      </p:sp>
      <p:pic>
        <p:nvPicPr>
          <p:cNvPr id="9" name="图片 8" descr="图片包含 室内, 桌子, 黑暗, 灯光&#10;&#10;描述已自动生成">
            <a:extLst>
              <a:ext uri="{FF2B5EF4-FFF2-40B4-BE49-F238E27FC236}">
                <a16:creationId xmlns:a16="http://schemas.microsoft.com/office/drawing/2014/main" id="{BDA39DB3-604C-754D-8E2C-9492D0EE6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14" y="2487625"/>
            <a:ext cx="1620000" cy="1620000"/>
          </a:xfrm>
          <a:prstGeom prst="rect">
            <a:avLst/>
          </a:prstGeom>
        </p:spPr>
      </p:pic>
      <p:pic>
        <p:nvPicPr>
          <p:cNvPr id="10" name="图片 9" descr="桌子上摆放着黑色的机器&#10;&#10;低可信度描述已自动生成">
            <a:extLst>
              <a:ext uri="{FF2B5EF4-FFF2-40B4-BE49-F238E27FC236}">
                <a16:creationId xmlns:a16="http://schemas.microsoft.com/office/drawing/2014/main" id="{6C45115B-1ECD-0546-9E4C-07FC0EB9F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14" y="4223327"/>
            <a:ext cx="1620000" cy="1620000"/>
          </a:xfrm>
          <a:prstGeom prst="rect">
            <a:avLst/>
          </a:prstGeom>
        </p:spPr>
      </p:pic>
      <p:pic>
        <p:nvPicPr>
          <p:cNvPr id="11" name="图片 12" descr="图片包含 室内, 钢琴, 房间, 黑暗&#10;&#10;描述已自动生成">
            <a:extLst>
              <a:ext uri="{FF2B5EF4-FFF2-40B4-BE49-F238E27FC236}">
                <a16:creationId xmlns:a16="http://schemas.microsoft.com/office/drawing/2014/main" id="{31DA8A11-5607-B646-9B3E-475C4C33A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885" y="2493225"/>
            <a:ext cx="1620000" cy="1620000"/>
          </a:xfrm>
          <a:prstGeom prst="rect">
            <a:avLst/>
          </a:prstGeom>
        </p:spPr>
      </p:pic>
      <p:pic>
        <p:nvPicPr>
          <p:cNvPr id="12" name="图片 11" descr="图片包含 物体, 游戏机&#10;&#10;描述已自动生成">
            <a:extLst>
              <a:ext uri="{FF2B5EF4-FFF2-40B4-BE49-F238E27FC236}">
                <a16:creationId xmlns:a16="http://schemas.microsoft.com/office/drawing/2014/main" id="{39B7ACE0-A6E1-C24F-B5B1-F69935B22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0256" y="2487625"/>
            <a:ext cx="1620000" cy="1620000"/>
          </a:xfrm>
          <a:prstGeom prst="rect">
            <a:avLst/>
          </a:prstGeom>
        </p:spPr>
      </p:pic>
      <p:pic>
        <p:nvPicPr>
          <p:cNvPr id="13" name="图片 12" descr="图片包含 灯光, 黑暗, 亮, 钢琴&#10;&#10;描述已自动生成">
            <a:extLst>
              <a:ext uri="{FF2B5EF4-FFF2-40B4-BE49-F238E27FC236}">
                <a16:creationId xmlns:a16="http://schemas.microsoft.com/office/drawing/2014/main" id="{66C425A6-17C3-4748-A8D6-020EBD3586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7885" y="4223327"/>
            <a:ext cx="1620000" cy="1620000"/>
          </a:xfrm>
          <a:prstGeom prst="rect">
            <a:avLst/>
          </a:prstGeom>
        </p:spPr>
      </p:pic>
      <p:pic>
        <p:nvPicPr>
          <p:cNvPr id="14" name="图片 13" descr="黑暗里有灯光&#10;&#10;中度可信度描述已自动生成">
            <a:extLst>
              <a:ext uri="{FF2B5EF4-FFF2-40B4-BE49-F238E27FC236}">
                <a16:creationId xmlns:a16="http://schemas.microsoft.com/office/drawing/2014/main" id="{4E2454A8-5979-E241-A2EE-6BBD5F9887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0256" y="4223327"/>
            <a:ext cx="1620000" cy="1620000"/>
          </a:xfrm>
          <a:prstGeom prst="rect">
            <a:avLst/>
          </a:prstGeom>
        </p:spPr>
      </p:pic>
      <p:sp>
        <p:nvSpPr>
          <p:cNvPr id="27" name="TextBox 47">
            <a:extLst>
              <a:ext uri="{FF2B5EF4-FFF2-40B4-BE49-F238E27FC236}">
                <a16:creationId xmlns:a16="http://schemas.microsoft.com/office/drawing/2014/main" id="{FD617763-B824-BF4D-8A0A-5E384045BB1A}"/>
              </a:ext>
            </a:extLst>
          </p:cNvPr>
          <p:cNvSpPr txBox="1"/>
          <p:nvPr/>
        </p:nvSpPr>
        <p:spPr>
          <a:xfrm>
            <a:off x="891002" y="5857429"/>
            <a:ext cx="12260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YCB</a:t>
            </a:r>
          </a:p>
        </p:txBody>
      </p:sp>
      <p:sp>
        <p:nvSpPr>
          <p:cNvPr id="28" name="TextBox 47">
            <a:extLst>
              <a:ext uri="{FF2B5EF4-FFF2-40B4-BE49-F238E27FC236}">
                <a16:creationId xmlns:a16="http://schemas.microsoft.com/office/drawing/2014/main" id="{8392D736-3684-2241-96FE-01FA47523540}"/>
              </a:ext>
            </a:extLst>
          </p:cNvPr>
          <p:cNvSpPr txBox="1"/>
          <p:nvPr/>
        </p:nvSpPr>
        <p:spPr>
          <a:xfrm>
            <a:off x="2605112" y="5840222"/>
            <a:ext cx="12260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ScanNet</a:t>
            </a:r>
          </a:p>
        </p:txBody>
      </p:sp>
      <p:sp>
        <p:nvSpPr>
          <p:cNvPr id="29" name="TextBox 47">
            <a:extLst>
              <a:ext uri="{FF2B5EF4-FFF2-40B4-BE49-F238E27FC236}">
                <a16:creationId xmlns:a16="http://schemas.microsoft.com/office/drawing/2014/main" id="{A8C8B5D7-7E71-CE43-9C2B-A793F24B3AFD}"/>
              </a:ext>
            </a:extLst>
          </p:cNvPr>
          <p:cNvSpPr txBox="1"/>
          <p:nvPr/>
        </p:nvSpPr>
        <p:spPr>
          <a:xfrm>
            <a:off x="4355342" y="5857429"/>
            <a:ext cx="12260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COCO</a:t>
            </a:r>
          </a:p>
        </p:txBody>
      </p:sp>
      <p:sp>
        <p:nvSpPr>
          <p:cNvPr id="30" name="TextBox 47">
            <a:extLst>
              <a:ext uri="{FF2B5EF4-FFF2-40B4-BE49-F238E27FC236}">
                <a16:creationId xmlns:a16="http://schemas.microsoft.com/office/drawing/2014/main" id="{181907A7-A930-C245-8B7F-385709D97109}"/>
              </a:ext>
            </a:extLst>
          </p:cNvPr>
          <p:cNvSpPr txBox="1"/>
          <p:nvPr/>
        </p:nvSpPr>
        <p:spPr>
          <a:xfrm>
            <a:off x="6733002" y="5857429"/>
            <a:ext cx="12260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YCB-U</a:t>
            </a:r>
          </a:p>
        </p:txBody>
      </p:sp>
      <p:sp>
        <p:nvSpPr>
          <p:cNvPr id="31" name="TextBox 47">
            <a:extLst>
              <a:ext uri="{FF2B5EF4-FFF2-40B4-BE49-F238E27FC236}">
                <a16:creationId xmlns:a16="http://schemas.microsoft.com/office/drawing/2014/main" id="{00F9C184-C9C5-2348-BC0F-7E9D9AD3D706}"/>
              </a:ext>
            </a:extLst>
          </p:cNvPr>
          <p:cNvSpPr txBox="1"/>
          <p:nvPr/>
        </p:nvSpPr>
        <p:spPr>
          <a:xfrm>
            <a:off x="8401407" y="5857429"/>
            <a:ext cx="14019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ScanNet-U</a:t>
            </a:r>
          </a:p>
        </p:txBody>
      </p:sp>
      <p:sp>
        <p:nvSpPr>
          <p:cNvPr id="32" name="TextBox 47">
            <a:extLst>
              <a:ext uri="{FF2B5EF4-FFF2-40B4-BE49-F238E27FC236}">
                <a16:creationId xmlns:a16="http://schemas.microsoft.com/office/drawing/2014/main" id="{9007207B-25DB-A245-9ACC-DCE7D241FB1D}"/>
              </a:ext>
            </a:extLst>
          </p:cNvPr>
          <p:cNvSpPr txBox="1"/>
          <p:nvPr/>
        </p:nvSpPr>
        <p:spPr>
          <a:xfrm>
            <a:off x="10197342" y="5857429"/>
            <a:ext cx="12260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COCO-U</a:t>
            </a:r>
          </a:p>
        </p:txBody>
      </p:sp>
      <p:sp>
        <p:nvSpPr>
          <p:cNvPr id="35" name="手杖形箭头 34">
            <a:extLst>
              <a:ext uri="{FF2B5EF4-FFF2-40B4-BE49-F238E27FC236}">
                <a16:creationId xmlns:a16="http://schemas.microsoft.com/office/drawing/2014/main" id="{1926939B-4DE8-4946-B3B1-BBF2AE4361BC}"/>
              </a:ext>
            </a:extLst>
          </p:cNvPr>
          <p:cNvSpPr/>
          <p:nvPr/>
        </p:nvSpPr>
        <p:spPr>
          <a:xfrm>
            <a:off x="3200400" y="1938623"/>
            <a:ext cx="6019800" cy="44450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C97FC8C-D999-F94D-8AD8-5B5C2923FA64}"/>
              </a:ext>
            </a:extLst>
          </p:cNvPr>
          <p:cNvSpPr txBox="1"/>
          <p:nvPr/>
        </p:nvSpPr>
        <p:spPr>
          <a:xfrm>
            <a:off x="3479738" y="1448345"/>
            <a:ext cx="5232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Change objects scale to be uniform</a:t>
            </a:r>
            <a:endParaRPr kumimoji="1" lang="zh-CN" altLang="en-US" sz="24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图片 3" descr="图片包含 黑暗, 桌子, 笔记本, 灯光&#10;&#10;描述已自动生成">
            <a:extLst>
              <a:ext uri="{FF2B5EF4-FFF2-40B4-BE49-F238E27FC236}">
                <a16:creationId xmlns:a16="http://schemas.microsoft.com/office/drawing/2014/main" id="{A1E79A8B-742E-064E-93A8-8E94B159BB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0252" y="2487625"/>
            <a:ext cx="1620000" cy="1620000"/>
          </a:xfrm>
          <a:prstGeom prst="rect">
            <a:avLst/>
          </a:prstGeom>
        </p:spPr>
      </p:pic>
      <p:pic>
        <p:nvPicPr>
          <p:cNvPr id="6" name="图片 5" descr="图片包含 人, 照片, 男人, 黑暗&#10;&#10;描述已自动生成">
            <a:extLst>
              <a:ext uri="{FF2B5EF4-FFF2-40B4-BE49-F238E27FC236}">
                <a16:creationId xmlns:a16="http://schemas.microsoft.com/office/drawing/2014/main" id="{847B783E-4160-5144-9975-EE5FC1CB04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83369" y="2487625"/>
            <a:ext cx="1620000" cy="1620000"/>
          </a:xfrm>
          <a:prstGeom prst="rect">
            <a:avLst/>
          </a:prstGeom>
        </p:spPr>
      </p:pic>
      <p:pic>
        <p:nvPicPr>
          <p:cNvPr id="8" name="图片 7" descr="图片包含 书, 屏幕, 电视, 男人&#10;&#10;描述已自动生成">
            <a:extLst>
              <a:ext uri="{FF2B5EF4-FFF2-40B4-BE49-F238E27FC236}">
                <a16:creationId xmlns:a16="http://schemas.microsoft.com/office/drawing/2014/main" id="{FCAF296B-34FE-0A4F-B612-F06100C179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96486" y="2487625"/>
            <a:ext cx="1620000" cy="1620000"/>
          </a:xfrm>
          <a:prstGeom prst="rect">
            <a:avLst/>
          </a:prstGeom>
        </p:spPr>
      </p:pic>
      <p:pic>
        <p:nvPicPr>
          <p:cNvPr id="18" name="图片 17" descr="图片包含 黑暗, 灯光, 标志, 男人&#10;&#10;描述已自动生成">
            <a:extLst>
              <a:ext uri="{FF2B5EF4-FFF2-40B4-BE49-F238E27FC236}">
                <a16:creationId xmlns:a16="http://schemas.microsoft.com/office/drawing/2014/main" id="{14E9D832-B9DF-5642-8FEE-3AC25BB2C1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0252" y="4223327"/>
            <a:ext cx="1620000" cy="1620000"/>
          </a:xfrm>
          <a:prstGeom prst="rect">
            <a:avLst/>
          </a:prstGeom>
        </p:spPr>
      </p:pic>
      <p:pic>
        <p:nvPicPr>
          <p:cNvPr id="20" name="图片 19" descr="图片包含 黑暗, 照片, 站, 前&#10;&#10;描述已自动生成">
            <a:extLst>
              <a:ext uri="{FF2B5EF4-FFF2-40B4-BE49-F238E27FC236}">
                <a16:creationId xmlns:a16="http://schemas.microsoft.com/office/drawing/2014/main" id="{58C8F307-D09B-0747-AB84-2B44FE764E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02798" y="4237429"/>
            <a:ext cx="1620000" cy="1620000"/>
          </a:xfrm>
          <a:prstGeom prst="rect">
            <a:avLst/>
          </a:prstGeom>
        </p:spPr>
      </p:pic>
      <p:pic>
        <p:nvPicPr>
          <p:cNvPr id="22" name="图片 21" descr="电视萤幕画面&#10;&#10;低可信度描述已自动生成">
            <a:extLst>
              <a:ext uri="{FF2B5EF4-FFF2-40B4-BE49-F238E27FC236}">
                <a16:creationId xmlns:a16="http://schemas.microsoft.com/office/drawing/2014/main" id="{9E4FFF6A-834E-3841-A178-7A664AA794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05740" y="4237429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65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1BDB57-698E-E64D-AD95-FA3CDF475A1A}"/>
              </a:ext>
            </a:extLst>
          </p:cNvPr>
          <p:cNvSpPr txBox="1">
            <a:spLocks/>
          </p:cNvSpPr>
          <p:nvPr/>
        </p:nvSpPr>
        <p:spPr>
          <a:xfrm>
            <a:off x="675513" y="591740"/>
            <a:ext cx="7725893" cy="5702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CSTU – fully ablated</a:t>
            </a:r>
          </a:p>
        </p:txBody>
      </p:sp>
      <p:pic>
        <p:nvPicPr>
          <p:cNvPr id="9" name="图片 8" descr="图片包含 室内, 桌子, 黑暗, 灯光&#10;&#10;描述已自动生成">
            <a:extLst>
              <a:ext uri="{FF2B5EF4-FFF2-40B4-BE49-F238E27FC236}">
                <a16:creationId xmlns:a16="http://schemas.microsoft.com/office/drawing/2014/main" id="{BDA39DB3-604C-754D-8E2C-9492D0EE6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14" y="2487625"/>
            <a:ext cx="1620000" cy="1620000"/>
          </a:xfrm>
          <a:prstGeom prst="rect">
            <a:avLst/>
          </a:prstGeom>
        </p:spPr>
      </p:pic>
      <p:pic>
        <p:nvPicPr>
          <p:cNvPr id="10" name="图片 9" descr="桌子上摆放着黑色的机器&#10;&#10;低可信度描述已自动生成">
            <a:extLst>
              <a:ext uri="{FF2B5EF4-FFF2-40B4-BE49-F238E27FC236}">
                <a16:creationId xmlns:a16="http://schemas.microsoft.com/office/drawing/2014/main" id="{6C45115B-1ECD-0546-9E4C-07FC0EB9F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14" y="4223327"/>
            <a:ext cx="1620000" cy="1620000"/>
          </a:xfrm>
          <a:prstGeom prst="rect">
            <a:avLst/>
          </a:prstGeom>
        </p:spPr>
      </p:pic>
      <p:pic>
        <p:nvPicPr>
          <p:cNvPr id="11" name="图片 12" descr="图片包含 室内, 钢琴, 房间, 黑暗&#10;&#10;描述已自动生成">
            <a:extLst>
              <a:ext uri="{FF2B5EF4-FFF2-40B4-BE49-F238E27FC236}">
                <a16:creationId xmlns:a16="http://schemas.microsoft.com/office/drawing/2014/main" id="{31DA8A11-5607-B646-9B3E-475C4C33A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885" y="2493225"/>
            <a:ext cx="1620000" cy="1620000"/>
          </a:xfrm>
          <a:prstGeom prst="rect">
            <a:avLst/>
          </a:prstGeom>
        </p:spPr>
      </p:pic>
      <p:pic>
        <p:nvPicPr>
          <p:cNvPr id="12" name="图片 11" descr="图片包含 物体, 游戏机&#10;&#10;描述已自动生成">
            <a:extLst>
              <a:ext uri="{FF2B5EF4-FFF2-40B4-BE49-F238E27FC236}">
                <a16:creationId xmlns:a16="http://schemas.microsoft.com/office/drawing/2014/main" id="{39B7ACE0-A6E1-C24F-B5B1-F69935B22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0256" y="2487625"/>
            <a:ext cx="1620000" cy="1620000"/>
          </a:xfrm>
          <a:prstGeom prst="rect">
            <a:avLst/>
          </a:prstGeom>
        </p:spPr>
      </p:pic>
      <p:pic>
        <p:nvPicPr>
          <p:cNvPr id="13" name="图片 12" descr="图片包含 灯光, 黑暗, 亮, 钢琴&#10;&#10;描述已自动生成">
            <a:extLst>
              <a:ext uri="{FF2B5EF4-FFF2-40B4-BE49-F238E27FC236}">
                <a16:creationId xmlns:a16="http://schemas.microsoft.com/office/drawing/2014/main" id="{66C425A6-17C3-4748-A8D6-020EBD3586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7885" y="4223327"/>
            <a:ext cx="1620000" cy="1620000"/>
          </a:xfrm>
          <a:prstGeom prst="rect">
            <a:avLst/>
          </a:prstGeom>
        </p:spPr>
      </p:pic>
      <p:pic>
        <p:nvPicPr>
          <p:cNvPr id="14" name="图片 13" descr="黑暗里有灯光&#10;&#10;中度可信度描述已自动生成">
            <a:extLst>
              <a:ext uri="{FF2B5EF4-FFF2-40B4-BE49-F238E27FC236}">
                <a16:creationId xmlns:a16="http://schemas.microsoft.com/office/drawing/2014/main" id="{4E2454A8-5979-E241-A2EE-6BBD5F9887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0256" y="4223327"/>
            <a:ext cx="1620000" cy="1620000"/>
          </a:xfrm>
          <a:prstGeom prst="rect">
            <a:avLst/>
          </a:prstGeom>
        </p:spPr>
      </p:pic>
      <p:sp>
        <p:nvSpPr>
          <p:cNvPr id="27" name="TextBox 47">
            <a:extLst>
              <a:ext uri="{FF2B5EF4-FFF2-40B4-BE49-F238E27FC236}">
                <a16:creationId xmlns:a16="http://schemas.microsoft.com/office/drawing/2014/main" id="{FD617763-B824-BF4D-8A0A-5E384045BB1A}"/>
              </a:ext>
            </a:extLst>
          </p:cNvPr>
          <p:cNvSpPr txBox="1"/>
          <p:nvPr/>
        </p:nvSpPr>
        <p:spPr>
          <a:xfrm>
            <a:off x="891002" y="5857429"/>
            <a:ext cx="12260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YCB</a:t>
            </a:r>
          </a:p>
        </p:txBody>
      </p:sp>
      <p:sp>
        <p:nvSpPr>
          <p:cNvPr id="28" name="TextBox 47">
            <a:extLst>
              <a:ext uri="{FF2B5EF4-FFF2-40B4-BE49-F238E27FC236}">
                <a16:creationId xmlns:a16="http://schemas.microsoft.com/office/drawing/2014/main" id="{8392D736-3684-2241-96FE-01FA47523540}"/>
              </a:ext>
            </a:extLst>
          </p:cNvPr>
          <p:cNvSpPr txBox="1"/>
          <p:nvPr/>
        </p:nvSpPr>
        <p:spPr>
          <a:xfrm>
            <a:off x="2605112" y="5840222"/>
            <a:ext cx="12260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ScanNet</a:t>
            </a:r>
          </a:p>
        </p:txBody>
      </p:sp>
      <p:sp>
        <p:nvSpPr>
          <p:cNvPr id="29" name="TextBox 47">
            <a:extLst>
              <a:ext uri="{FF2B5EF4-FFF2-40B4-BE49-F238E27FC236}">
                <a16:creationId xmlns:a16="http://schemas.microsoft.com/office/drawing/2014/main" id="{A8C8B5D7-7E71-CE43-9C2B-A793F24B3AFD}"/>
              </a:ext>
            </a:extLst>
          </p:cNvPr>
          <p:cNvSpPr txBox="1"/>
          <p:nvPr/>
        </p:nvSpPr>
        <p:spPr>
          <a:xfrm>
            <a:off x="4355342" y="5857429"/>
            <a:ext cx="12260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COCO</a:t>
            </a:r>
          </a:p>
        </p:txBody>
      </p:sp>
      <p:sp>
        <p:nvSpPr>
          <p:cNvPr id="30" name="TextBox 47">
            <a:extLst>
              <a:ext uri="{FF2B5EF4-FFF2-40B4-BE49-F238E27FC236}">
                <a16:creationId xmlns:a16="http://schemas.microsoft.com/office/drawing/2014/main" id="{181907A7-A930-C245-8B7F-385709D97109}"/>
              </a:ext>
            </a:extLst>
          </p:cNvPr>
          <p:cNvSpPr txBox="1"/>
          <p:nvPr/>
        </p:nvSpPr>
        <p:spPr>
          <a:xfrm>
            <a:off x="6733002" y="5857429"/>
            <a:ext cx="122602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YCB-CSTU</a:t>
            </a:r>
          </a:p>
        </p:txBody>
      </p:sp>
      <p:sp>
        <p:nvSpPr>
          <p:cNvPr id="31" name="TextBox 47">
            <a:extLst>
              <a:ext uri="{FF2B5EF4-FFF2-40B4-BE49-F238E27FC236}">
                <a16:creationId xmlns:a16="http://schemas.microsoft.com/office/drawing/2014/main" id="{00F9C184-C9C5-2348-BC0F-7E9D9AD3D706}"/>
              </a:ext>
            </a:extLst>
          </p:cNvPr>
          <p:cNvSpPr txBox="1"/>
          <p:nvPr/>
        </p:nvSpPr>
        <p:spPr>
          <a:xfrm>
            <a:off x="8401407" y="5857429"/>
            <a:ext cx="14019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ScanNet-CSTU</a:t>
            </a:r>
          </a:p>
        </p:txBody>
      </p:sp>
      <p:sp>
        <p:nvSpPr>
          <p:cNvPr id="32" name="TextBox 47">
            <a:extLst>
              <a:ext uri="{FF2B5EF4-FFF2-40B4-BE49-F238E27FC236}">
                <a16:creationId xmlns:a16="http://schemas.microsoft.com/office/drawing/2014/main" id="{9007207B-25DB-A245-9ACC-DCE7D241FB1D}"/>
              </a:ext>
            </a:extLst>
          </p:cNvPr>
          <p:cNvSpPr txBox="1"/>
          <p:nvPr/>
        </p:nvSpPr>
        <p:spPr>
          <a:xfrm>
            <a:off x="10197342" y="5857429"/>
            <a:ext cx="122602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COCO-CSTU</a:t>
            </a:r>
          </a:p>
        </p:txBody>
      </p:sp>
      <p:sp>
        <p:nvSpPr>
          <p:cNvPr id="35" name="手杖形箭头 34">
            <a:extLst>
              <a:ext uri="{FF2B5EF4-FFF2-40B4-BE49-F238E27FC236}">
                <a16:creationId xmlns:a16="http://schemas.microsoft.com/office/drawing/2014/main" id="{1926939B-4DE8-4946-B3B1-BBF2AE4361BC}"/>
              </a:ext>
            </a:extLst>
          </p:cNvPr>
          <p:cNvSpPr/>
          <p:nvPr/>
        </p:nvSpPr>
        <p:spPr>
          <a:xfrm>
            <a:off x="3200400" y="1938623"/>
            <a:ext cx="6019800" cy="44450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C97FC8C-D999-F94D-8AD8-5B5C2923FA64}"/>
              </a:ext>
            </a:extLst>
          </p:cNvPr>
          <p:cNvSpPr txBox="1"/>
          <p:nvPr/>
        </p:nvSpPr>
        <p:spPr>
          <a:xfrm>
            <a:off x="3803245" y="1448345"/>
            <a:ext cx="428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Apply all four ablation above</a:t>
            </a:r>
            <a:endParaRPr kumimoji="1" lang="zh-CN" altLang="en-US" sz="24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3" name="图片 22" descr="徽标&#10;&#10;描述已自动生成">
            <a:extLst>
              <a:ext uri="{FF2B5EF4-FFF2-40B4-BE49-F238E27FC236}">
                <a16:creationId xmlns:a16="http://schemas.microsoft.com/office/drawing/2014/main" id="{54CF180C-BA9D-AA4C-A550-5207903FE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1746" y="2500276"/>
            <a:ext cx="1620000" cy="1620000"/>
          </a:xfrm>
          <a:prstGeom prst="rect">
            <a:avLst/>
          </a:prstGeom>
        </p:spPr>
      </p:pic>
      <p:pic>
        <p:nvPicPr>
          <p:cNvPr id="24" name="图片 23" descr="徽标&#10;&#10;描述已自动生成">
            <a:extLst>
              <a:ext uri="{FF2B5EF4-FFF2-40B4-BE49-F238E27FC236}">
                <a16:creationId xmlns:a16="http://schemas.microsoft.com/office/drawing/2014/main" id="{16B05D24-E79A-6F4C-9383-74F71B7EC0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02798" y="2487625"/>
            <a:ext cx="1620000" cy="1620000"/>
          </a:xfrm>
          <a:prstGeom prst="rect">
            <a:avLst/>
          </a:prstGeom>
        </p:spPr>
      </p:pic>
      <p:pic>
        <p:nvPicPr>
          <p:cNvPr id="25" name="图片 24" descr="徽标&#10;&#10;描述已自动生成">
            <a:extLst>
              <a:ext uri="{FF2B5EF4-FFF2-40B4-BE49-F238E27FC236}">
                <a16:creationId xmlns:a16="http://schemas.microsoft.com/office/drawing/2014/main" id="{7D4A6136-DBD2-0648-8699-BE8C3C0492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5740" y="2487625"/>
            <a:ext cx="1620000" cy="1620000"/>
          </a:xfrm>
          <a:prstGeom prst="rect">
            <a:avLst/>
          </a:prstGeom>
        </p:spPr>
      </p:pic>
      <p:pic>
        <p:nvPicPr>
          <p:cNvPr id="26" name="图片 25" descr="徽标&#10;&#10;描述已自动生成">
            <a:extLst>
              <a:ext uri="{FF2B5EF4-FFF2-40B4-BE49-F238E27FC236}">
                <a16:creationId xmlns:a16="http://schemas.microsoft.com/office/drawing/2014/main" id="{2F4FCC5C-1D04-2E44-8FBF-D97F522DBA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0679" y="4220222"/>
            <a:ext cx="1620000" cy="1620000"/>
          </a:xfrm>
          <a:prstGeom prst="rect">
            <a:avLst/>
          </a:prstGeom>
        </p:spPr>
      </p:pic>
      <p:pic>
        <p:nvPicPr>
          <p:cNvPr id="33" name="图片 32" descr="徽标&#10;&#10;描述已自动生成">
            <a:extLst>
              <a:ext uri="{FF2B5EF4-FFF2-40B4-BE49-F238E27FC236}">
                <a16:creationId xmlns:a16="http://schemas.microsoft.com/office/drawing/2014/main" id="{9647509F-6980-2549-A9AD-D37E2116BE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15257" y="4220222"/>
            <a:ext cx="1620000" cy="1620000"/>
          </a:xfrm>
          <a:prstGeom prst="rect">
            <a:avLst/>
          </a:prstGeom>
        </p:spPr>
      </p:pic>
      <p:pic>
        <p:nvPicPr>
          <p:cNvPr id="34" name="图片 33" descr="徽标&#10;&#10;描述已自动生成">
            <a:extLst>
              <a:ext uri="{FF2B5EF4-FFF2-40B4-BE49-F238E27FC236}">
                <a16:creationId xmlns:a16="http://schemas.microsoft.com/office/drawing/2014/main" id="{015F9794-2A1F-0C40-BEB4-3E6D04B974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15421" y="4220222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83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A25EE81-F780-684B-9279-0CEA5AEF8B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29" r="12102" b="3382"/>
          <a:stretch/>
        </p:blipFill>
        <p:spPr>
          <a:xfrm>
            <a:off x="405114" y="381965"/>
            <a:ext cx="8877782" cy="578734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F5EECDF-CD6E-9A43-A9BF-850C1DEF6BE5}"/>
              </a:ext>
            </a:extLst>
          </p:cNvPr>
          <p:cNvSpPr txBox="1"/>
          <p:nvPr/>
        </p:nvSpPr>
        <p:spPr>
          <a:xfrm>
            <a:off x="1215072" y="6030807"/>
            <a:ext cx="1737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200" b="1" dirty="0">
                <a:latin typeface="Times" pitchFamily="2" charset="0"/>
              </a:rPr>
              <a:t>YCB and</a:t>
            </a:r>
            <a:r>
              <a:rPr kumimoji="1" lang="zh-CN" altLang="en-US" sz="1200" b="1" dirty="0">
                <a:latin typeface="Times" pitchFamily="2" charset="0"/>
              </a:rPr>
              <a:t> </a:t>
            </a:r>
            <a:r>
              <a:rPr kumimoji="1" lang="en-US" altLang="zh-CN" sz="1200" b="1" dirty="0">
                <a:latin typeface="Times" pitchFamily="2" charset="0"/>
              </a:rPr>
              <a:t>its 9 ablations</a:t>
            </a:r>
            <a:endParaRPr kumimoji="1" lang="zh-CN" altLang="en-US" sz="1200" b="1" dirty="0">
              <a:latin typeface="Times" pitchFamily="2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BE04CEB-5AB3-744F-907E-A9F13844B501}"/>
              </a:ext>
            </a:extLst>
          </p:cNvPr>
          <p:cNvSpPr txBox="1"/>
          <p:nvPr/>
        </p:nvSpPr>
        <p:spPr>
          <a:xfrm>
            <a:off x="3966938" y="6030807"/>
            <a:ext cx="1960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200" b="1" dirty="0">
                <a:latin typeface="Times" pitchFamily="2" charset="0"/>
              </a:rPr>
              <a:t>ScanNet and its 9 ablations</a:t>
            </a:r>
            <a:endParaRPr kumimoji="1" lang="zh-CN" altLang="en-US" sz="1200" b="1" dirty="0">
              <a:latin typeface="Times" pitchFamily="2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2F867A5-5780-0342-BF48-79451A0E95CF}"/>
              </a:ext>
            </a:extLst>
          </p:cNvPr>
          <p:cNvSpPr txBox="1"/>
          <p:nvPr/>
        </p:nvSpPr>
        <p:spPr>
          <a:xfrm>
            <a:off x="6865775" y="6030806"/>
            <a:ext cx="18758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200" b="1" dirty="0">
                <a:latin typeface="Times" pitchFamily="2" charset="0"/>
              </a:rPr>
              <a:t>COCO and its 9 ablations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E113DF87-48DB-2248-A8DE-2AAB78DF5CBA}"/>
              </a:ext>
            </a:extLst>
          </p:cNvPr>
          <p:cNvSpPr txBox="1">
            <a:spLocks/>
          </p:cNvSpPr>
          <p:nvPr/>
        </p:nvSpPr>
        <p:spPr>
          <a:xfrm>
            <a:off x="9363919" y="4401273"/>
            <a:ext cx="2639028" cy="19879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Quantitative results of ablation experiments</a:t>
            </a:r>
          </a:p>
        </p:txBody>
      </p:sp>
    </p:spTree>
    <p:extLst>
      <p:ext uri="{BB962C8B-B14F-4D97-AF65-F5344CB8AC3E}">
        <p14:creationId xmlns:p14="http://schemas.microsoft.com/office/powerpoint/2010/main" val="214678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E2565FD7-C4C7-BE40-B027-72C99D6D8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240723"/>
              </p:ext>
            </p:extLst>
          </p:nvPr>
        </p:nvGraphicFramePr>
        <p:xfrm>
          <a:off x="1298295" y="1612387"/>
          <a:ext cx="9595410" cy="26163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9082">
                  <a:extLst>
                    <a:ext uri="{9D8B030D-6E8A-4147-A177-3AD203B41FA5}">
                      <a16:colId xmlns:a16="http://schemas.microsoft.com/office/drawing/2014/main" val="1459516120"/>
                    </a:ext>
                  </a:extLst>
                </a:gridCol>
                <a:gridCol w="1919082">
                  <a:extLst>
                    <a:ext uri="{9D8B030D-6E8A-4147-A177-3AD203B41FA5}">
                      <a16:colId xmlns:a16="http://schemas.microsoft.com/office/drawing/2014/main" val="1448377054"/>
                    </a:ext>
                  </a:extLst>
                </a:gridCol>
                <a:gridCol w="1919082">
                  <a:extLst>
                    <a:ext uri="{9D8B030D-6E8A-4147-A177-3AD203B41FA5}">
                      <a16:colId xmlns:a16="http://schemas.microsoft.com/office/drawing/2014/main" val="2137029683"/>
                    </a:ext>
                  </a:extLst>
                </a:gridCol>
                <a:gridCol w="1919082">
                  <a:extLst>
                    <a:ext uri="{9D8B030D-6E8A-4147-A177-3AD203B41FA5}">
                      <a16:colId xmlns:a16="http://schemas.microsoft.com/office/drawing/2014/main" val="1248375801"/>
                    </a:ext>
                  </a:extLst>
                </a:gridCol>
                <a:gridCol w="1919082">
                  <a:extLst>
                    <a:ext uri="{9D8B030D-6E8A-4147-A177-3AD203B41FA5}">
                      <a16:colId xmlns:a16="http://schemas.microsoft.com/office/drawing/2014/main" val="2170292870"/>
                    </a:ext>
                  </a:extLst>
                </a:gridCol>
              </a:tblGrid>
              <a:tr h="395244">
                <a:tc>
                  <a:txBody>
                    <a:bodyPr/>
                    <a:lstStyle/>
                    <a:p>
                      <a:endParaRPr lang="zh-CN" altLang="en-US" b="1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object-level</a:t>
                      </a:r>
                      <a:endParaRPr lang="zh-CN" altLang="en-US" b="1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scene-level</a:t>
                      </a:r>
                      <a:endParaRPr lang="zh-CN" altLang="en-US" b="1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664279"/>
                  </a:ext>
                </a:extLst>
              </a:tr>
              <a:tr h="626048"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Object Color Gradient</a:t>
                      </a:r>
                      <a:endParaRPr lang="zh-CN" altLang="en-US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Object Shape Concavity</a:t>
                      </a:r>
                      <a:endParaRPr lang="zh-CN" altLang="en-US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Inter-object Color Similarity</a:t>
                      </a:r>
                      <a:endParaRPr lang="zh-CN" altLang="en-US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Inter-object Shape Variation</a:t>
                      </a:r>
                      <a:endParaRPr lang="zh-CN" altLang="en-US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068616"/>
                  </a:ext>
                </a:extLst>
              </a:tr>
              <a:tr h="3952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1"/>
                          </a:solidFill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AIR</a:t>
                      </a:r>
                      <a:endParaRPr lang="zh-CN" altLang="en-US" b="1" dirty="0">
                        <a:solidFill>
                          <a:schemeClr val="accent1"/>
                        </a:solidFill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22775"/>
                  </a:ext>
                </a:extLst>
              </a:tr>
              <a:tr h="3952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2"/>
                          </a:solidFill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MONet</a:t>
                      </a:r>
                      <a:endParaRPr lang="zh-CN" altLang="en-US" b="1" dirty="0">
                        <a:solidFill>
                          <a:schemeClr val="accent2"/>
                        </a:solidFill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849931"/>
                  </a:ext>
                </a:extLst>
              </a:tr>
              <a:tr h="3952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3"/>
                          </a:solidFill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IODINE</a:t>
                      </a:r>
                      <a:endParaRPr lang="zh-CN" altLang="en-US" b="1" dirty="0">
                        <a:solidFill>
                          <a:schemeClr val="accent3"/>
                        </a:solidFill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381820"/>
                  </a:ext>
                </a:extLst>
              </a:tr>
              <a:tr h="3952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5"/>
                          </a:solidFill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Slot Attention</a:t>
                      </a:r>
                      <a:endParaRPr lang="zh-CN" altLang="en-US" b="1" dirty="0">
                        <a:solidFill>
                          <a:schemeClr val="accent5"/>
                        </a:solidFill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813672"/>
                  </a:ext>
                </a:extLst>
              </a:tr>
            </a:tbl>
          </a:graphicData>
        </a:graphic>
      </p:graphicFrame>
      <p:pic>
        <p:nvPicPr>
          <p:cNvPr id="29" name="图形 28" descr="星形 轮廓">
            <a:extLst>
              <a:ext uri="{FF2B5EF4-FFF2-40B4-BE49-F238E27FC236}">
                <a16:creationId xmlns:a16="http://schemas.microsoft.com/office/drawing/2014/main" id="{5E3E740E-213D-454C-82CC-D408EE7D3D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5825" y="3055575"/>
            <a:ext cx="374249" cy="374249"/>
          </a:xfrm>
          <a:prstGeom prst="rect">
            <a:avLst/>
          </a:prstGeom>
        </p:spPr>
      </p:pic>
      <p:pic>
        <p:nvPicPr>
          <p:cNvPr id="33" name="图形 32" descr="星形 轮廓">
            <a:extLst>
              <a:ext uri="{FF2B5EF4-FFF2-40B4-BE49-F238E27FC236}">
                <a16:creationId xmlns:a16="http://schemas.microsoft.com/office/drawing/2014/main" id="{D8914C56-4AF1-3B44-9919-BA2B139A3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06497" y="3055575"/>
            <a:ext cx="374249" cy="374249"/>
          </a:xfrm>
          <a:prstGeom prst="rect">
            <a:avLst/>
          </a:prstGeom>
        </p:spPr>
      </p:pic>
      <p:pic>
        <p:nvPicPr>
          <p:cNvPr id="34" name="图形 33" descr="星形 轮廓">
            <a:extLst>
              <a:ext uri="{FF2B5EF4-FFF2-40B4-BE49-F238E27FC236}">
                <a16:creationId xmlns:a16="http://schemas.microsoft.com/office/drawing/2014/main" id="{3C5F668C-B43A-7F4B-863F-462DB32B30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20808" y="2681326"/>
            <a:ext cx="374249" cy="374249"/>
          </a:xfrm>
          <a:prstGeom prst="rect">
            <a:avLst/>
          </a:prstGeom>
        </p:spPr>
      </p:pic>
      <p:pic>
        <p:nvPicPr>
          <p:cNvPr id="35" name="图形 34" descr="星形 轮廓">
            <a:extLst>
              <a:ext uri="{FF2B5EF4-FFF2-40B4-BE49-F238E27FC236}">
                <a16:creationId xmlns:a16="http://schemas.microsoft.com/office/drawing/2014/main" id="{94D1F86D-A309-2B49-A588-BDD6EE6674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9605" y="3068164"/>
            <a:ext cx="374400" cy="374400"/>
          </a:xfrm>
          <a:prstGeom prst="rect">
            <a:avLst/>
          </a:prstGeom>
        </p:spPr>
      </p:pic>
      <p:pic>
        <p:nvPicPr>
          <p:cNvPr id="36" name="图形 35" descr="星形 轮廓">
            <a:extLst>
              <a:ext uri="{FF2B5EF4-FFF2-40B4-BE49-F238E27FC236}">
                <a16:creationId xmlns:a16="http://schemas.microsoft.com/office/drawing/2014/main" id="{37B957F0-AC33-D045-B274-28DEB42509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42482" y="3455006"/>
            <a:ext cx="374249" cy="374249"/>
          </a:xfrm>
          <a:prstGeom prst="rect">
            <a:avLst/>
          </a:prstGeom>
        </p:spPr>
      </p:pic>
      <p:pic>
        <p:nvPicPr>
          <p:cNvPr id="37" name="图形 36" descr="星形 轮廓">
            <a:extLst>
              <a:ext uri="{FF2B5EF4-FFF2-40B4-BE49-F238E27FC236}">
                <a16:creationId xmlns:a16="http://schemas.microsoft.com/office/drawing/2014/main" id="{D80C90DE-6EF8-2B40-8DA8-779298C167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16731" y="3467597"/>
            <a:ext cx="374249" cy="374249"/>
          </a:xfrm>
          <a:prstGeom prst="rect">
            <a:avLst/>
          </a:prstGeom>
        </p:spPr>
      </p:pic>
      <p:pic>
        <p:nvPicPr>
          <p:cNvPr id="38" name="图形 37" descr="星形 轮廓">
            <a:extLst>
              <a:ext uri="{FF2B5EF4-FFF2-40B4-BE49-F238E27FC236}">
                <a16:creationId xmlns:a16="http://schemas.microsoft.com/office/drawing/2014/main" id="{288600F6-3173-8549-848D-0D1EA60D5D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30277" y="3455005"/>
            <a:ext cx="374249" cy="374249"/>
          </a:xfrm>
          <a:prstGeom prst="rect">
            <a:avLst/>
          </a:prstGeom>
        </p:spPr>
      </p:pic>
      <p:pic>
        <p:nvPicPr>
          <p:cNvPr id="39" name="图形 38" descr="星形 轮廓">
            <a:extLst>
              <a:ext uri="{FF2B5EF4-FFF2-40B4-BE49-F238E27FC236}">
                <a16:creationId xmlns:a16="http://schemas.microsoft.com/office/drawing/2014/main" id="{53B50CFD-8078-1343-9705-457B6F6F25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29606" y="3854438"/>
            <a:ext cx="374249" cy="374249"/>
          </a:xfrm>
          <a:prstGeom prst="rect">
            <a:avLst/>
          </a:prstGeom>
        </p:spPr>
      </p:pic>
      <p:pic>
        <p:nvPicPr>
          <p:cNvPr id="40" name="图形 39" descr="星形 轮廓">
            <a:extLst>
              <a:ext uri="{FF2B5EF4-FFF2-40B4-BE49-F238E27FC236}">
                <a16:creationId xmlns:a16="http://schemas.microsoft.com/office/drawing/2014/main" id="{BAF8D206-8A73-3A4B-9E18-47B3508F27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30277" y="3854438"/>
            <a:ext cx="374249" cy="374249"/>
          </a:xfrm>
          <a:prstGeom prst="rect">
            <a:avLst/>
          </a:prstGeom>
        </p:spPr>
      </p:pic>
      <p:pic>
        <p:nvPicPr>
          <p:cNvPr id="41" name="图形 40" descr="星形 轮廓">
            <a:extLst>
              <a:ext uri="{FF2B5EF4-FFF2-40B4-BE49-F238E27FC236}">
                <a16:creationId xmlns:a16="http://schemas.microsoft.com/office/drawing/2014/main" id="{ADBFC3EB-F44B-DA47-B0E4-77D7EA1E2A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20807" y="3854438"/>
            <a:ext cx="374249" cy="374249"/>
          </a:xfrm>
          <a:prstGeom prst="rect">
            <a:avLst/>
          </a:prstGeom>
        </p:spPr>
      </p:pic>
      <p:pic>
        <p:nvPicPr>
          <p:cNvPr id="42" name="图形 41" descr="星形 轮廓">
            <a:extLst>
              <a:ext uri="{FF2B5EF4-FFF2-40B4-BE49-F238E27FC236}">
                <a16:creationId xmlns:a16="http://schemas.microsoft.com/office/drawing/2014/main" id="{70F72D92-EDDD-E342-8E6A-88E4F66A78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20136" y="3854438"/>
            <a:ext cx="374249" cy="374249"/>
          </a:xfrm>
          <a:prstGeom prst="rect">
            <a:avLst/>
          </a:prstGeom>
        </p:spPr>
      </p:pic>
      <p:pic>
        <p:nvPicPr>
          <p:cNvPr id="44" name="图片 43" descr="图片包含 形状&#10;&#10;描述已自动生成">
            <a:extLst>
              <a:ext uri="{FF2B5EF4-FFF2-40B4-BE49-F238E27FC236}">
                <a16:creationId xmlns:a16="http://schemas.microsoft.com/office/drawing/2014/main" id="{883DAC33-C8EC-EA4D-80C3-26525FECC0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07260" y="3877617"/>
            <a:ext cx="306736" cy="327890"/>
          </a:xfrm>
          <a:prstGeom prst="rect">
            <a:avLst/>
          </a:prstGeom>
        </p:spPr>
      </p:pic>
      <p:pic>
        <p:nvPicPr>
          <p:cNvPr id="45" name="图片 44" descr="图片包含 形状&#10;&#10;描述已自动生成">
            <a:extLst>
              <a:ext uri="{FF2B5EF4-FFF2-40B4-BE49-F238E27FC236}">
                <a16:creationId xmlns:a16="http://schemas.microsoft.com/office/drawing/2014/main" id="{D512538B-FE3E-5049-9A0B-B9F3AA4E94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07931" y="3877617"/>
            <a:ext cx="306736" cy="327890"/>
          </a:xfrm>
          <a:prstGeom prst="rect">
            <a:avLst/>
          </a:prstGeom>
        </p:spPr>
      </p:pic>
      <p:sp>
        <p:nvSpPr>
          <p:cNvPr id="46" name="标题 1">
            <a:extLst>
              <a:ext uri="{FF2B5EF4-FFF2-40B4-BE49-F238E27FC236}">
                <a16:creationId xmlns:a16="http://schemas.microsoft.com/office/drawing/2014/main" id="{8D423C86-B247-8645-B17D-C5F363054830}"/>
              </a:ext>
            </a:extLst>
          </p:cNvPr>
          <p:cNvSpPr txBox="1">
            <a:spLocks/>
          </p:cNvSpPr>
          <p:nvPr/>
        </p:nvSpPr>
        <p:spPr>
          <a:xfrm>
            <a:off x="334961" y="594623"/>
            <a:ext cx="11522077" cy="5702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Why do unsupervised models fail on real-world datasets?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CD8DA0-583F-2B47-826D-AD645F011A87}"/>
              </a:ext>
            </a:extLst>
          </p:cNvPr>
          <p:cNvSpPr txBox="1"/>
          <p:nvPr/>
        </p:nvSpPr>
        <p:spPr>
          <a:xfrm>
            <a:off x="1298295" y="4823518"/>
            <a:ext cx="38579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Finding 1</a:t>
            </a:r>
          </a:p>
          <a:p>
            <a:pPr algn="ctr"/>
            <a:r>
              <a:rPr kumimoji="1" lang="en-US" altLang="zh-CN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Different models favor different </a:t>
            </a:r>
            <a:r>
              <a:rPr kumimoji="1" lang="en-US" altLang="zh-CN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objectness</a:t>
            </a:r>
            <a:r>
              <a:rPr kumimoji="1" lang="en-US" altLang="zh-CN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bias;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D64A043-D5EB-E645-9F80-43E96489E08D}"/>
              </a:ext>
            </a:extLst>
          </p:cNvPr>
          <p:cNvSpPr txBox="1"/>
          <p:nvPr/>
        </p:nvSpPr>
        <p:spPr>
          <a:xfrm>
            <a:off x="5681323" y="4823518"/>
            <a:ext cx="53975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Finding 2</a:t>
            </a:r>
          </a:p>
          <a:p>
            <a:pPr algn="ctr"/>
            <a:r>
              <a:rPr kumimoji="1" lang="en-US" altLang="zh-CN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None of the model can fully capture the true </a:t>
            </a:r>
            <a:r>
              <a:rPr kumimoji="1" lang="en-US" altLang="zh-CN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objectness</a:t>
            </a:r>
            <a:r>
              <a:rPr kumimoji="1" lang="en-US" altLang="zh-CN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biases in real-world images. </a:t>
            </a:r>
            <a:endParaRPr kumimoji="1" lang="zh-CN" altLang="en-US" sz="20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993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3C92FBE2-031F-EF49-AB8B-2840EAFBB247}"/>
              </a:ext>
            </a:extLst>
          </p:cNvPr>
          <p:cNvSpPr txBox="1"/>
          <p:nvPr/>
        </p:nvSpPr>
        <p:spPr>
          <a:xfrm>
            <a:off x="1432342" y="1001327"/>
            <a:ext cx="95470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Success on </a:t>
            </a:r>
            <a:r>
              <a:rPr kumimoji="1" lang="en-US" altLang="zh-CN" sz="2000" b="1" dirty="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synthetic</a:t>
            </a:r>
            <a:r>
              <a:rPr kumimoji="1" lang="en-US" altLang="zh-CN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datasets  vs.  Failure on </a:t>
            </a:r>
            <a:r>
              <a:rPr kumimoji="1" lang="en-US" altLang="zh-CN" sz="2000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real-world</a:t>
            </a:r>
            <a:r>
              <a:rPr kumimoji="1" lang="en-US" altLang="zh-CN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datasets</a:t>
            </a:r>
          </a:p>
        </p:txBody>
      </p:sp>
      <p:pic>
        <p:nvPicPr>
          <p:cNvPr id="22" name="图形 21" descr="钥匙 纯色填充">
            <a:extLst>
              <a:ext uri="{FF2B5EF4-FFF2-40B4-BE49-F238E27FC236}">
                <a16:creationId xmlns:a16="http://schemas.microsoft.com/office/drawing/2014/main" id="{D3367F99-0E23-8B4E-BA44-D1340F067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2990" y="2476228"/>
            <a:ext cx="669968" cy="669968"/>
          </a:xfrm>
          <a:prstGeom prst="rect">
            <a:avLst/>
          </a:prstGeom>
        </p:spPr>
      </p:pic>
      <p:pic>
        <p:nvPicPr>
          <p:cNvPr id="23" name="图形 22" descr="解除锁定 纯色填充">
            <a:extLst>
              <a:ext uri="{FF2B5EF4-FFF2-40B4-BE49-F238E27FC236}">
                <a16:creationId xmlns:a16="http://schemas.microsoft.com/office/drawing/2014/main" id="{8366935C-4023-BE40-B449-506B2EEFE1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9886" y="2040085"/>
            <a:ext cx="608536" cy="608536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9C5C9A1E-81DA-154A-B274-66A5FBE1A1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22543" y="2666587"/>
            <a:ext cx="567923" cy="567923"/>
          </a:xfrm>
          <a:prstGeom prst="rect">
            <a:avLst/>
          </a:prstGeom>
        </p:spPr>
      </p:pic>
      <p:pic>
        <p:nvPicPr>
          <p:cNvPr id="29" name="图形 28" descr="钥匙 纯色填充">
            <a:extLst>
              <a:ext uri="{FF2B5EF4-FFF2-40B4-BE49-F238E27FC236}">
                <a16:creationId xmlns:a16="http://schemas.microsoft.com/office/drawing/2014/main" id="{7E44A02F-4276-554D-BCED-85535331E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75615" y="2476228"/>
            <a:ext cx="669968" cy="669968"/>
          </a:xfrm>
          <a:prstGeom prst="rect">
            <a:avLst/>
          </a:prstGeom>
        </p:spPr>
      </p:pic>
      <p:pic>
        <p:nvPicPr>
          <p:cNvPr id="30" name="图形 29" descr="钥匙 纯色填充">
            <a:extLst>
              <a:ext uri="{FF2B5EF4-FFF2-40B4-BE49-F238E27FC236}">
                <a16:creationId xmlns:a16="http://schemas.microsoft.com/office/drawing/2014/main" id="{6F784E39-8C28-864E-A278-422C2097F3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5583" y="2466020"/>
            <a:ext cx="669968" cy="669968"/>
          </a:xfrm>
          <a:prstGeom prst="rect">
            <a:avLst/>
          </a:prstGeom>
        </p:spPr>
      </p:pic>
      <p:pic>
        <p:nvPicPr>
          <p:cNvPr id="31" name="图形 30" descr="钥匙 纯色填充">
            <a:extLst>
              <a:ext uri="{FF2B5EF4-FFF2-40B4-BE49-F238E27FC236}">
                <a16:creationId xmlns:a16="http://schemas.microsoft.com/office/drawing/2014/main" id="{AA767B22-DBFB-8643-8244-5BE51E39C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15551" y="2476228"/>
            <a:ext cx="669968" cy="669968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38CCF196-A05A-A54F-9CF3-733A266B19CF}"/>
              </a:ext>
            </a:extLst>
          </p:cNvPr>
          <p:cNvSpPr txBox="1"/>
          <p:nvPr/>
        </p:nvSpPr>
        <p:spPr>
          <a:xfrm>
            <a:off x="1897415" y="2209841"/>
            <a:ext cx="419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unsupervised segmentation methods</a:t>
            </a:r>
            <a:endParaRPr kumimoji="1" lang="zh-CN" altLang="en-US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3" name="图形 32">
            <a:extLst>
              <a:ext uri="{FF2B5EF4-FFF2-40B4-BE49-F238E27FC236}">
                <a16:creationId xmlns:a16="http://schemas.microsoft.com/office/drawing/2014/main" id="{2A0C00E5-8FAE-F748-A89F-DB16C7621B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66824" y="2657604"/>
            <a:ext cx="567923" cy="567923"/>
          </a:xfrm>
          <a:prstGeom prst="rect">
            <a:avLst/>
          </a:prstGeom>
        </p:spPr>
      </p:pic>
      <p:pic>
        <p:nvPicPr>
          <p:cNvPr id="34" name="图形 33">
            <a:extLst>
              <a:ext uri="{FF2B5EF4-FFF2-40B4-BE49-F238E27FC236}">
                <a16:creationId xmlns:a16="http://schemas.microsoft.com/office/drawing/2014/main" id="{5FB57980-7D11-8F49-BD4A-98FED5B214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05535" y="2657603"/>
            <a:ext cx="567923" cy="567923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20B6AF06-FB1B-4B43-8DD7-0E742F00B8FA}"/>
              </a:ext>
            </a:extLst>
          </p:cNvPr>
          <p:cNvSpPr txBox="1"/>
          <p:nvPr/>
        </p:nvSpPr>
        <p:spPr>
          <a:xfrm>
            <a:off x="8461145" y="2899526"/>
            <a:ext cx="2247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real-world datasets</a:t>
            </a:r>
            <a:endParaRPr kumimoji="1" lang="zh-CN" altLang="en-US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6" name="图形 35" descr="解除锁定 纯色填充">
            <a:extLst>
              <a:ext uri="{FF2B5EF4-FFF2-40B4-BE49-F238E27FC236}">
                <a16:creationId xmlns:a16="http://schemas.microsoft.com/office/drawing/2014/main" id="{EEC05987-F87E-3945-A11F-D5F3177EE4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35171" y="2040084"/>
            <a:ext cx="608536" cy="608536"/>
          </a:xfrm>
          <a:prstGeom prst="rect">
            <a:avLst/>
          </a:prstGeom>
        </p:spPr>
      </p:pic>
      <p:pic>
        <p:nvPicPr>
          <p:cNvPr id="37" name="图形 36" descr="解除锁定 纯色填充">
            <a:extLst>
              <a:ext uri="{FF2B5EF4-FFF2-40B4-BE49-F238E27FC236}">
                <a16:creationId xmlns:a16="http://schemas.microsoft.com/office/drawing/2014/main" id="{78E3E7E0-5F86-3741-ABFB-E2C85E8B3B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31583" y="2040084"/>
            <a:ext cx="608536" cy="608536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75A92034-002C-B242-91C0-E9430D347A62}"/>
              </a:ext>
            </a:extLst>
          </p:cNvPr>
          <p:cNvSpPr txBox="1"/>
          <p:nvPr/>
        </p:nvSpPr>
        <p:spPr>
          <a:xfrm>
            <a:off x="8461145" y="2260548"/>
            <a:ext cx="2127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synthetic datasets</a:t>
            </a:r>
            <a:endParaRPr kumimoji="1" lang="zh-CN" altLang="en-US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9" name="框架 38">
            <a:extLst>
              <a:ext uri="{FF2B5EF4-FFF2-40B4-BE49-F238E27FC236}">
                <a16:creationId xmlns:a16="http://schemas.microsoft.com/office/drawing/2014/main" id="{4D2DA727-1E86-E349-882C-197218312905}"/>
              </a:ext>
            </a:extLst>
          </p:cNvPr>
          <p:cNvSpPr/>
          <p:nvPr/>
        </p:nvSpPr>
        <p:spPr>
          <a:xfrm>
            <a:off x="6809887" y="1600428"/>
            <a:ext cx="3899182" cy="1759351"/>
          </a:xfrm>
          <a:prstGeom prst="frame">
            <a:avLst>
              <a:gd name="adj1" fmla="val 69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8BA4048-DECE-0546-8905-C5C0711E6C77}"/>
              </a:ext>
            </a:extLst>
          </p:cNvPr>
          <p:cNvSpPr txBox="1"/>
          <p:nvPr/>
        </p:nvSpPr>
        <p:spPr>
          <a:xfrm>
            <a:off x="8135851" y="1600427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</a:t>
            </a:r>
            <a:r>
              <a:rPr kumimoji="1" lang="zh-CN" altLang="en-US" b="1" dirty="0"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1" lang="en-US" altLang="zh-C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</a:t>
            </a:r>
            <a:endParaRPr kumimoji="1" lang="zh-CN" altLang="en-US" b="1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1EA234D-9CDB-834C-8F8C-9ECDBB752735}"/>
              </a:ext>
            </a:extLst>
          </p:cNvPr>
          <p:cNvSpPr txBox="1"/>
          <p:nvPr/>
        </p:nvSpPr>
        <p:spPr>
          <a:xfrm>
            <a:off x="3108483" y="1889480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 + 1 methods</a:t>
            </a:r>
            <a:endParaRPr kumimoji="1" lang="zh-CN" altLang="en-US" b="1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框架 41">
            <a:extLst>
              <a:ext uri="{FF2B5EF4-FFF2-40B4-BE49-F238E27FC236}">
                <a16:creationId xmlns:a16="http://schemas.microsoft.com/office/drawing/2014/main" id="{6BADA9E8-60A7-D24E-A042-3EFE928AC924}"/>
              </a:ext>
            </a:extLst>
          </p:cNvPr>
          <p:cNvSpPr/>
          <p:nvPr/>
        </p:nvSpPr>
        <p:spPr>
          <a:xfrm>
            <a:off x="1864602" y="1900311"/>
            <a:ext cx="4231398" cy="1223458"/>
          </a:xfrm>
          <a:prstGeom prst="frame">
            <a:avLst>
              <a:gd name="adj1" fmla="val 69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6967B85-AAD3-0148-B2F7-95287BC06A8E}"/>
              </a:ext>
            </a:extLst>
          </p:cNvPr>
          <p:cNvSpPr txBox="1"/>
          <p:nvPr/>
        </p:nvSpPr>
        <p:spPr>
          <a:xfrm>
            <a:off x="7048261" y="3698237"/>
            <a:ext cx="366080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 complexity factors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Quantitatively evaluate the objectness biases in datasets</a:t>
            </a:r>
            <a:endParaRPr kumimoji="1" lang="zh-CN" altLang="en-US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72C3ABE4-5C68-3E47-A246-BF6CBF58DDCA}"/>
              </a:ext>
            </a:extLst>
          </p:cNvPr>
          <p:cNvCxnSpPr>
            <a:stCxn id="43" idx="0"/>
            <a:endCxn id="39" idx="2"/>
          </p:cNvCxnSpPr>
          <p:nvPr/>
        </p:nvCxnSpPr>
        <p:spPr>
          <a:xfrm flipH="1" flipV="1">
            <a:off x="8759478" y="3359779"/>
            <a:ext cx="119187" cy="338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FA375380-9685-4542-8C90-AFDAFEEF48A7}"/>
              </a:ext>
            </a:extLst>
          </p:cNvPr>
          <p:cNvSpPr txBox="1"/>
          <p:nvPr/>
        </p:nvSpPr>
        <p:spPr>
          <a:xfrm>
            <a:off x="1861585" y="3684304"/>
            <a:ext cx="452258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15 ablation settings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effectiveness of complexity factors;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objectness</a:t>
            </a:r>
            <a:r>
              <a:rPr kumimoji="1"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biases in different models.</a:t>
            </a:r>
            <a:endParaRPr kumimoji="1" lang="zh-CN" altLang="en-US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C0988E7D-60CB-AD4B-AF07-D740E7739110}"/>
              </a:ext>
            </a:extLst>
          </p:cNvPr>
          <p:cNvCxnSpPr>
            <a:stCxn id="45" idx="0"/>
            <a:endCxn id="42" idx="2"/>
          </p:cNvCxnSpPr>
          <p:nvPr/>
        </p:nvCxnSpPr>
        <p:spPr>
          <a:xfrm flipH="1" flipV="1">
            <a:off x="3980301" y="3123769"/>
            <a:ext cx="142577" cy="560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A63D3AC9-9E4C-9042-A9ED-06A4AAF427D5}"/>
              </a:ext>
            </a:extLst>
          </p:cNvPr>
          <p:cNvCxnSpPr>
            <a:cxnSpLocks/>
            <a:stCxn id="45" idx="0"/>
            <a:endCxn id="39" idx="2"/>
          </p:cNvCxnSpPr>
          <p:nvPr/>
        </p:nvCxnSpPr>
        <p:spPr>
          <a:xfrm flipV="1">
            <a:off x="4122878" y="3359779"/>
            <a:ext cx="4636600" cy="324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51ED03EA-EBFA-F047-9F6C-5D1C9BAD7153}"/>
              </a:ext>
            </a:extLst>
          </p:cNvPr>
          <p:cNvSpPr txBox="1"/>
          <p:nvPr/>
        </p:nvSpPr>
        <p:spPr>
          <a:xfrm>
            <a:off x="241300" y="270899"/>
            <a:ext cx="11709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8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unsupervised methods segment objects from single images?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889833A2-BFA0-4A4A-997D-00A24F4A27BA}"/>
              </a:ext>
            </a:extLst>
          </p:cNvPr>
          <p:cNvSpPr/>
          <p:nvPr/>
        </p:nvSpPr>
        <p:spPr>
          <a:xfrm>
            <a:off x="1861585" y="5184820"/>
            <a:ext cx="8847484" cy="12921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Future direction</a:t>
            </a:r>
          </a:p>
          <a:p>
            <a:pPr marL="285750" indent="-285750">
              <a:buFontTx/>
              <a:buChar char="-"/>
            </a:pPr>
            <a:r>
              <a:rPr kumimoji="1"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more discriminative </a:t>
            </a:r>
            <a:r>
              <a:rPr kumimoji="1" lang="en-US" altLang="zh-CN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objectness</a:t>
            </a:r>
            <a:r>
              <a:rPr kumimoji="1"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biases (e.g. </a:t>
            </a:r>
            <a:r>
              <a:rPr kumimoji="1" lang="en-US" altLang="zh-CN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motions);</a:t>
            </a:r>
            <a:endParaRPr kumimoji="1" lang="en-US" altLang="zh-CN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Tx/>
              <a:buChar char="-"/>
            </a:pPr>
            <a:r>
              <a:rPr kumimoji="1"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 from single-object-dominant dataset.</a:t>
            </a:r>
          </a:p>
        </p:txBody>
      </p:sp>
    </p:spTree>
    <p:extLst>
      <p:ext uri="{BB962C8B-B14F-4D97-AF65-F5344CB8AC3E}">
        <p14:creationId xmlns:p14="http://schemas.microsoft.com/office/powerpoint/2010/main" val="21307233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23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8F2CC1-C0DB-084E-8F72-23E4B19E5C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489" y="2277564"/>
            <a:ext cx="10644661" cy="1655763"/>
          </a:xfrm>
        </p:spPr>
        <p:txBody>
          <a:bodyPr>
            <a:normAutofit/>
          </a:bodyPr>
          <a:lstStyle/>
          <a:p>
            <a:r>
              <a:rPr kumimoji="1" lang="es-419" altLang="zh-CN" sz="4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  <a:endParaRPr kumimoji="1" lang="zh-CN" altLang="en-US" sz="4800" b="1" dirty="0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9B9D6A3-723C-4341-90F7-800C4784A82C}"/>
              </a:ext>
            </a:extLst>
          </p:cNvPr>
          <p:cNvSpPr/>
          <p:nvPr/>
        </p:nvSpPr>
        <p:spPr>
          <a:xfrm>
            <a:off x="0" y="0"/>
            <a:ext cx="12192000" cy="6966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23D2FE5-99C5-1E43-9CDB-4DC040634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98" y="-901303"/>
            <a:ext cx="2540000" cy="25400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FABFB36-2378-9B43-9588-78B3F0A6EB47}"/>
              </a:ext>
            </a:extLst>
          </p:cNvPr>
          <p:cNvSpPr txBox="1"/>
          <p:nvPr/>
        </p:nvSpPr>
        <p:spPr>
          <a:xfrm>
            <a:off x="2431069" y="4219431"/>
            <a:ext cx="67365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Project page</a:t>
            </a:r>
            <a:r>
              <a:rPr kumimoji="1" lang="en-US" altLang="zh-CN" dirty="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: https://</a:t>
            </a:r>
            <a:r>
              <a:rPr kumimoji="1" lang="en-US" altLang="zh-CN" dirty="0" err="1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vlar-group.github.io</a:t>
            </a:r>
            <a:r>
              <a:rPr kumimoji="1" lang="en-US" altLang="zh-CN" dirty="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kumimoji="1" lang="en-US" altLang="zh-CN" dirty="0" err="1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UnsupObjSeg.html</a:t>
            </a:r>
            <a:endParaRPr kumimoji="1" lang="en-US" altLang="zh-CN" dirty="0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kumimoji="1" lang="en-US" altLang="zh-CN" b="1" dirty="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GitHub</a:t>
            </a:r>
            <a:r>
              <a:rPr kumimoji="1" lang="en-US" altLang="zh-CN" dirty="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: https://</a:t>
            </a:r>
            <a:r>
              <a:rPr kumimoji="1" lang="en-US" altLang="zh-CN" dirty="0" err="1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github.com</a:t>
            </a:r>
            <a:r>
              <a:rPr kumimoji="1" lang="en-US" altLang="zh-CN" dirty="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kumimoji="1" lang="en-US" altLang="zh-CN" dirty="0" err="1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vLAR</a:t>
            </a:r>
            <a:r>
              <a:rPr kumimoji="1" lang="en-US" altLang="zh-CN" dirty="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-group/</a:t>
            </a:r>
            <a:r>
              <a:rPr kumimoji="1" lang="en-US" altLang="zh-CN" dirty="0" err="1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UnsupObjSeg</a:t>
            </a:r>
            <a:r>
              <a:rPr kumimoji="1" lang="en-US" altLang="zh-CN" dirty="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algn="ctr"/>
            <a:r>
              <a:rPr kumimoji="1" lang="en-US" altLang="zh-CN" b="1" dirty="0" err="1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Arxiv</a:t>
            </a:r>
            <a:r>
              <a:rPr kumimoji="1" lang="en-US" altLang="zh-CN" dirty="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: https://</a:t>
            </a:r>
            <a:r>
              <a:rPr kumimoji="1" lang="en-US" altLang="zh-CN" dirty="0" err="1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arxiv.org</a:t>
            </a:r>
            <a:r>
              <a:rPr kumimoji="1" lang="en-US" altLang="zh-CN" dirty="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/abs/2210.02324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2DC4E472-70D8-2342-AC68-8019FB1AA9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B6B221C4-C02A-3349-ABEB-173C2BB7B0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40411" y="862913"/>
            <a:ext cx="435917" cy="43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pic>
        <p:nvPicPr>
          <p:cNvPr id="21" name="图形 20">
            <a:extLst>
              <a:ext uri="{FF2B5EF4-FFF2-40B4-BE49-F238E27FC236}">
                <a16:creationId xmlns:a16="http://schemas.microsoft.com/office/drawing/2014/main" id="{D9CD9715-5B04-6C4A-89A9-FFF94F6395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24754" y="40709"/>
            <a:ext cx="1475948" cy="655977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6008B4D8-34C1-234B-BBE9-3936C90D7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6" y="109055"/>
            <a:ext cx="1818061" cy="55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882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3AF247-B164-3D40-8FC8-042868899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0" y="307442"/>
            <a:ext cx="11430000" cy="994119"/>
          </a:xfrm>
        </p:spPr>
        <p:txBody>
          <a:bodyPr>
            <a:noAutofit/>
          </a:bodyPr>
          <a:lstStyle/>
          <a:p>
            <a:r>
              <a:rPr kumimoji="1" lang="en-US" altLang="zh-CN" sz="3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Unsupervised object segmentation from single images</a:t>
            </a:r>
            <a:endParaRPr kumimoji="1" lang="zh-CN" altLang="en-US" sz="34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2" descr="Logo&#10;&#10;Description automatically generated">
            <a:extLst>
              <a:ext uri="{FF2B5EF4-FFF2-40B4-BE49-F238E27FC236}">
                <a16:creationId xmlns:a16="http://schemas.microsoft.com/office/drawing/2014/main" id="{278CC3EC-D036-1540-AA20-3CF84D99A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255" y="1608406"/>
            <a:ext cx="1219200" cy="1219200"/>
          </a:xfrm>
          <a:prstGeom prst="rect">
            <a:avLst/>
          </a:prstGeom>
        </p:spPr>
      </p:pic>
      <p:pic>
        <p:nvPicPr>
          <p:cNvPr id="9" name="Picture 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1E47CDE3-E757-6541-B2D6-8C69E3823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476" y="1604500"/>
            <a:ext cx="1219200" cy="1219200"/>
          </a:xfrm>
          <a:prstGeom prst="rect">
            <a:avLst/>
          </a:prstGeom>
        </p:spPr>
      </p:pic>
      <p:pic>
        <p:nvPicPr>
          <p:cNvPr id="11" name="Picture 9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5073FB67-6E44-5741-8285-0A590C5454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5697" y="1608875"/>
            <a:ext cx="1219200" cy="1219200"/>
          </a:xfrm>
          <a:prstGeom prst="rect">
            <a:avLst/>
          </a:prstGeom>
        </p:spPr>
      </p:pic>
      <p:pic>
        <p:nvPicPr>
          <p:cNvPr id="13" name="Picture 11">
            <a:extLst>
              <a:ext uri="{FF2B5EF4-FFF2-40B4-BE49-F238E27FC236}">
                <a16:creationId xmlns:a16="http://schemas.microsoft.com/office/drawing/2014/main" id="{E1F85568-A77F-FC4B-B524-0384FE5DBA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0952" y="1619510"/>
            <a:ext cx="1219200" cy="1219200"/>
          </a:xfrm>
          <a:prstGeom prst="rect">
            <a:avLst/>
          </a:prstGeom>
        </p:spPr>
      </p:pic>
      <p:pic>
        <p:nvPicPr>
          <p:cNvPr id="15" name="Picture 13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CD455FCE-1BA4-1C45-932F-446703E4E1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0412" y="1614797"/>
            <a:ext cx="1219200" cy="1219200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799B274E-95A5-3E4A-A6AC-1E6500CBE2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0014" y="2863545"/>
            <a:ext cx="1219200" cy="1219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9668B3-EF0D-4B46-9A62-1739080416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0952" y="2873191"/>
            <a:ext cx="1219200" cy="1219200"/>
          </a:xfrm>
          <a:prstGeom prst="rect">
            <a:avLst/>
          </a:prstGeo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E3F8A857-69DD-1844-87F6-076AF7690A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30682" y="2873191"/>
            <a:ext cx="1219200" cy="1219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F8D281-A39F-8249-862E-7DA18EFE97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30682" y="1614797"/>
            <a:ext cx="1219200" cy="1219200"/>
          </a:xfrm>
          <a:prstGeom prst="rect">
            <a:avLst/>
          </a:prstGeom>
        </p:spPr>
      </p:pic>
      <p:pic>
        <p:nvPicPr>
          <p:cNvPr id="20" name="Picture 20" descr="Icon&#10;&#10;Description automatically generated">
            <a:extLst>
              <a:ext uri="{FF2B5EF4-FFF2-40B4-BE49-F238E27FC236}">
                <a16:creationId xmlns:a16="http://schemas.microsoft.com/office/drawing/2014/main" id="{4FE03785-70BD-6E42-A8A2-AAC89D1544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55697" y="2863545"/>
            <a:ext cx="1219200" cy="1219200"/>
          </a:xfrm>
          <a:prstGeom prst="rect">
            <a:avLst/>
          </a:prstGeom>
        </p:spPr>
      </p:pic>
      <p:pic>
        <p:nvPicPr>
          <p:cNvPr id="21" name="Picture 21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2A725599-B03E-B84B-AA16-4E65F7F92D3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5029" y="2873191"/>
            <a:ext cx="1219200" cy="1219200"/>
          </a:xfrm>
          <a:prstGeom prst="rect">
            <a:avLst/>
          </a:prstGeom>
        </p:spPr>
      </p:pic>
      <p:pic>
        <p:nvPicPr>
          <p:cNvPr id="22" name="Picture 22" descr="Logo&#10;&#10;Description automatically generated">
            <a:extLst>
              <a:ext uri="{FF2B5EF4-FFF2-40B4-BE49-F238E27FC236}">
                <a16:creationId xmlns:a16="http://schemas.microsoft.com/office/drawing/2014/main" id="{8E15AC4B-11BD-3A45-B8C8-DFE2CCF592F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65255" y="2874690"/>
            <a:ext cx="1219200" cy="12192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D9C1C27-5134-CE41-9822-6F83A883AC46}"/>
              </a:ext>
            </a:extLst>
          </p:cNvPr>
          <p:cNvSpPr txBox="1"/>
          <p:nvPr/>
        </p:nvSpPr>
        <p:spPr>
          <a:xfrm>
            <a:off x="846055" y="1976138"/>
            <a:ext cx="121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Images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3F6C6B-FBA2-BC41-AB91-E7613002857C}"/>
              </a:ext>
            </a:extLst>
          </p:cNvPr>
          <p:cNvSpPr txBox="1"/>
          <p:nvPr/>
        </p:nvSpPr>
        <p:spPr>
          <a:xfrm>
            <a:off x="519888" y="3134497"/>
            <a:ext cx="152179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Ground Truth Segmentation Masks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A95C566-654F-D241-BDD5-C39B09FC17BB}"/>
              </a:ext>
            </a:extLst>
          </p:cNvPr>
          <p:cNvSpPr txBox="1"/>
          <p:nvPr/>
        </p:nvSpPr>
        <p:spPr>
          <a:xfrm>
            <a:off x="3080421" y="1238806"/>
            <a:ext cx="2091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Synthetic</a:t>
            </a:r>
            <a:r>
              <a:rPr kumimoji="1"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Images</a:t>
            </a:r>
            <a:endParaRPr kumimoji="1" lang="zh-CN" altLang="en-US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85B3C8B-C8EB-CC45-B3E8-F2C45381F768}"/>
              </a:ext>
            </a:extLst>
          </p:cNvPr>
          <p:cNvSpPr txBox="1"/>
          <p:nvPr/>
        </p:nvSpPr>
        <p:spPr>
          <a:xfrm>
            <a:off x="7121082" y="1245465"/>
            <a:ext cx="2318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Real-world</a:t>
            </a:r>
            <a:r>
              <a:rPr kumimoji="1"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Images</a:t>
            </a:r>
            <a:endParaRPr kumimoji="1" lang="zh-CN" altLang="en-US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6C97C55-4C28-A749-AD48-FB14FC6C85BF}"/>
              </a:ext>
            </a:extLst>
          </p:cNvPr>
          <p:cNvSpPr txBox="1"/>
          <p:nvPr/>
        </p:nvSpPr>
        <p:spPr>
          <a:xfrm>
            <a:off x="4968348" y="5428130"/>
            <a:ext cx="2522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Experiment results from SlotAtt*</a:t>
            </a:r>
            <a:endParaRPr kumimoji="1" lang="zh-CN" altLang="en-US" sz="12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61410AD-5A55-0543-9EF9-40DE75E0848C}"/>
              </a:ext>
            </a:extLst>
          </p:cNvPr>
          <p:cNvSpPr txBox="1"/>
          <p:nvPr/>
        </p:nvSpPr>
        <p:spPr>
          <a:xfrm>
            <a:off x="1732102" y="6566894"/>
            <a:ext cx="89659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altLang="zh-CN" sz="10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*Locatello, Francesco, et al. "Object-centric learning with slot attention." </a:t>
            </a:r>
            <a:r>
              <a:rPr lang="es-419" altLang="zh-CN" sz="1000" b="0" i="1" dirty="0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Advances in Neural Information Processing Systems</a:t>
            </a:r>
            <a:r>
              <a:rPr lang="es-419" altLang="zh-CN" sz="10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33 (2020): 11525-11538.</a:t>
            </a:r>
            <a:endParaRPr kumimoji="1" lang="zh-CN" altLang="en-US" sz="10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3" name="Picture 6">
            <a:extLst>
              <a:ext uri="{FF2B5EF4-FFF2-40B4-BE49-F238E27FC236}">
                <a16:creationId xmlns:a16="http://schemas.microsoft.com/office/drawing/2014/main" id="{DF3C6D9A-D631-D345-B58A-CAE49DB4DDE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65255" y="4201871"/>
            <a:ext cx="1219200" cy="1219200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34" name="Picture 8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821DE929-3405-C641-B58C-0B79129AAAA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19253" y="4190994"/>
            <a:ext cx="1219200" cy="1219200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35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1C15F2D0-B3B3-AD45-8B23-DC581AB12E3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78856" y="4181348"/>
            <a:ext cx="1219200" cy="1219200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36" name="Picture 12" descr="Map&#10;&#10;Description automatically generated">
            <a:extLst>
              <a:ext uri="{FF2B5EF4-FFF2-40B4-BE49-F238E27FC236}">
                <a16:creationId xmlns:a16="http://schemas.microsoft.com/office/drawing/2014/main" id="{A876CA5A-FC4B-2B46-ABED-959D8B37F69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070952" y="4179382"/>
            <a:ext cx="1219200" cy="12192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37" name="Picture 23" descr="Map&#10;&#10;Description automatically generated">
            <a:extLst>
              <a:ext uri="{FF2B5EF4-FFF2-40B4-BE49-F238E27FC236}">
                <a16:creationId xmlns:a16="http://schemas.microsoft.com/office/drawing/2014/main" id="{B8AB3C85-566D-CA4B-B198-25CFB4F0666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730682" y="4179382"/>
            <a:ext cx="1219200" cy="12192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38" name="Picture 24">
            <a:extLst>
              <a:ext uri="{FF2B5EF4-FFF2-40B4-BE49-F238E27FC236}">
                <a16:creationId xmlns:a16="http://schemas.microsoft.com/office/drawing/2014/main" id="{CB3E2209-5AAD-464A-AE04-2068695FD1B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56696" y="4179382"/>
            <a:ext cx="1219200" cy="12192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39" name="TextBox 25">
            <a:extLst>
              <a:ext uri="{FF2B5EF4-FFF2-40B4-BE49-F238E27FC236}">
                <a16:creationId xmlns:a16="http://schemas.microsoft.com/office/drawing/2014/main" id="{6A5139DB-51CE-A540-8308-9D9BA65719F3}"/>
              </a:ext>
            </a:extLst>
          </p:cNvPr>
          <p:cNvSpPr txBox="1"/>
          <p:nvPr/>
        </p:nvSpPr>
        <p:spPr>
          <a:xfrm>
            <a:off x="320801" y="4386594"/>
            <a:ext cx="171144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Predicted Segmentation Masks</a:t>
            </a:r>
          </a:p>
        </p:txBody>
      </p:sp>
    </p:spTree>
    <p:extLst>
      <p:ext uri="{BB962C8B-B14F-4D97-AF65-F5344CB8AC3E}">
        <p14:creationId xmlns:p14="http://schemas.microsoft.com/office/powerpoint/2010/main" val="2646456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内容占位符 2">
            <a:extLst>
              <a:ext uri="{FF2B5EF4-FFF2-40B4-BE49-F238E27FC236}">
                <a16:creationId xmlns:a16="http://schemas.microsoft.com/office/drawing/2014/main" id="{90F0448B-F17E-824E-8C2D-BEA4C6ECD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013" y="2815437"/>
            <a:ext cx="7869973" cy="12271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s-419" altLang="zh-CN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it possible to segment generic</a:t>
            </a:r>
          </a:p>
          <a:p>
            <a:pPr marL="0" indent="0" algn="ctr">
              <a:buNone/>
            </a:pPr>
            <a:r>
              <a:rPr kumimoji="1" lang="es-419" altLang="zh-CN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objects from real-world single images?</a:t>
            </a:r>
            <a:endParaRPr kumimoji="1" lang="zh-CN" altLang="en-US" sz="3200" b="1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601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A9EDE0-C940-C448-B78B-738AD0709026}"/>
              </a:ext>
            </a:extLst>
          </p:cNvPr>
          <p:cNvSpPr txBox="1">
            <a:spLocks/>
          </p:cNvSpPr>
          <p:nvPr/>
        </p:nvSpPr>
        <p:spPr>
          <a:xfrm>
            <a:off x="570398" y="600521"/>
            <a:ext cx="11430000" cy="5248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dirty="0">
                <a:latin typeface="Open Sans" panose="020B0606030504020204" pitchFamily="34" charset="0"/>
                <a:cs typeface="Open Sans" panose="020B0606030504020204" pitchFamily="34" charset="0"/>
              </a:rPr>
              <a:t>What to expect</a:t>
            </a:r>
            <a:endParaRPr kumimoji="1" lang="zh-CN" altLang="en-US" sz="40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CD0418-30BE-BC47-A61D-B41102940325}"/>
              </a:ext>
            </a:extLst>
          </p:cNvPr>
          <p:cNvSpPr txBox="1">
            <a:spLocks/>
          </p:cNvSpPr>
          <p:nvPr/>
        </p:nvSpPr>
        <p:spPr>
          <a:xfrm>
            <a:off x="838200" y="1461294"/>
            <a:ext cx="10515600" cy="90423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kumimoji="1" lang="es-419" altLang="zh-CN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it promising or even possible to segment generic objects from real-world single images using (existing) unsupervised methods?</a:t>
            </a:r>
            <a:endParaRPr kumimoji="1" lang="zh-CN" altLang="en-US" sz="24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F8B2936-3856-8C4F-8740-49BFCF11A819}"/>
              </a:ext>
            </a:extLst>
          </p:cNvPr>
          <p:cNvSpPr txBox="1"/>
          <p:nvPr/>
        </p:nvSpPr>
        <p:spPr>
          <a:xfrm>
            <a:off x="1148861" y="2619340"/>
            <a:ext cx="584981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  <a:r>
              <a:rPr kumimoji="1" lang="en-US" altLang="zh-CN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complexity factors</a:t>
            </a:r>
            <a:endParaRPr kumimoji="1" lang="en-US" altLang="zh-CN" sz="2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</a:t>
            </a:r>
            <a:r>
              <a:rPr kumimoji="1" lang="en-US" altLang="zh-CN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benchmark datasets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4+1</a:t>
            </a:r>
            <a:r>
              <a:rPr kumimoji="1" lang="en-US" altLang="zh-CN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representative approaches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15</a:t>
            </a:r>
            <a:r>
              <a:rPr kumimoji="1" lang="en-US" altLang="zh-CN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types of ablation settings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210</a:t>
            </a:r>
            <a:r>
              <a:rPr kumimoji="1" lang="en-US" altLang="zh-CN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experiments</a:t>
            </a:r>
            <a:endParaRPr kumimoji="1" lang="zh-CN" altLang="en-US" sz="22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338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23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1A1D4E6-8824-4B4B-A16C-4456A8ABD2D0}"/>
              </a:ext>
            </a:extLst>
          </p:cNvPr>
          <p:cNvSpPr/>
          <p:nvPr/>
        </p:nvSpPr>
        <p:spPr>
          <a:xfrm>
            <a:off x="6415313" y="0"/>
            <a:ext cx="5776687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989EBE-9763-6848-B652-87A9E623B0A8}"/>
              </a:ext>
            </a:extLst>
          </p:cNvPr>
          <p:cNvSpPr txBox="1"/>
          <p:nvPr/>
        </p:nvSpPr>
        <p:spPr>
          <a:xfrm>
            <a:off x="395515" y="3429000"/>
            <a:ext cx="570048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4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Complexity Factors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A9346CD-5C70-6F4E-8E78-3C5D39FF9804}"/>
              </a:ext>
            </a:extLst>
          </p:cNvPr>
          <p:cNvSpPr txBox="1"/>
          <p:nvPr/>
        </p:nvSpPr>
        <p:spPr>
          <a:xfrm>
            <a:off x="6541361" y="2342499"/>
            <a:ext cx="552458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3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 Color Gradient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3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 Shape Concavity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3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Inter-object Color Similarity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3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Inter-object Shape Variation</a:t>
            </a:r>
            <a:endParaRPr kumimoji="1" lang="zh-CN" alt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9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3AF247-B164-3D40-8FC8-042868899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4147"/>
            <a:ext cx="9771186" cy="994119"/>
          </a:xfrm>
        </p:spPr>
        <p:txBody>
          <a:bodyPr>
            <a:noAutofit/>
          </a:bodyPr>
          <a:lstStyle/>
          <a:p>
            <a:r>
              <a:rPr kumimoji="1" lang="en-US" altLang="zh-CN" sz="3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is an object?</a:t>
            </a:r>
            <a:endParaRPr kumimoji="1" lang="zh-CN" altLang="en-US" sz="34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33B39A-7EBD-8945-A520-1E500DD21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3802" y="4382661"/>
            <a:ext cx="9595338" cy="701114"/>
          </a:xfrm>
        </p:spPr>
        <p:txBody>
          <a:bodyPr>
            <a:normAutofit fontScale="85000" lnSpcReduction="20000"/>
          </a:bodyPr>
          <a:lstStyle/>
          <a:p>
            <a:pPr marL="4578350" indent="-4578350" algn="ctr">
              <a:buNone/>
            </a:pPr>
            <a:r>
              <a:rPr kumimoji="1" lang="es-419" altLang="zh-CN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to quantify the objectness biases in datasets?</a:t>
            </a:r>
          </a:p>
          <a:p>
            <a:pPr marL="4578350" indent="-4578350" algn="ctr">
              <a:buNone/>
            </a:pPr>
            <a:r>
              <a:rPr kumimoji="1" lang="en-US" altLang="zh-CN" sz="2400" b="1" u="sng" dirty="0">
                <a:latin typeface="Open Sans" panose="020B0606030504020204" pitchFamily="34" charset="0"/>
                <a:cs typeface="Open Sans" panose="020B0606030504020204" pitchFamily="34" charset="0"/>
              </a:rPr>
              <a:t>Complexity Factors</a:t>
            </a:r>
            <a:endParaRPr kumimoji="1" lang="zh-CN" altLang="en-US" sz="2400" b="1" u="sng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图片 6" descr="卡通人物&#10;&#10;中度可信度描述已自动生成">
            <a:extLst>
              <a:ext uri="{FF2B5EF4-FFF2-40B4-BE49-F238E27FC236}">
                <a16:creationId xmlns:a16="http://schemas.microsoft.com/office/drawing/2014/main" id="{7319E551-5EF8-EF4E-84ED-D21DD7EC0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222" y="1761909"/>
            <a:ext cx="1080000" cy="1080000"/>
          </a:xfrm>
          <a:prstGeom prst="rect">
            <a:avLst/>
          </a:prstGeom>
        </p:spPr>
      </p:pic>
      <p:pic>
        <p:nvPicPr>
          <p:cNvPr id="9" name="图片 8" descr="屏幕上写着字&#10;&#10;中度可信度描述已自动生成">
            <a:extLst>
              <a:ext uri="{FF2B5EF4-FFF2-40B4-BE49-F238E27FC236}">
                <a16:creationId xmlns:a16="http://schemas.microsoft.com/office/drawing/2014/main" id="{FD55AB26-6E88-874A-B2F9-C66FF8564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629" y="1761909"/>
            <a:ext cx="1080000" cy="1080000"/>
          </a:xfrm>
          <a:prstGeom prst="rect">
            <a:avLst/>
          </a:prstGeom>
        </p:spPr>
      </p:pic>
      <p:pic>
        <p:nvPicPr>
          <p:cNvPr id="11" name="图片 10" descr="图片包含 游戏机&#10;&#10;描述已自动生成">
            <a:extLst>
              <a:ext uri="{FF2B5EF4-FFF2-40B4-BE49-F238E27FC236}">
                <a16:creationId xmlns:a16="http://schemas.microsoft.com/office/drawing/2014/main" id="{35187546-E076-D644-8787-B61DEAC90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036" y="1768415"/>
            <a:ext cx="1080000" cy="1080000"/>
          </a:xfrm>
          <a:prstGeom prst="rect">
            <a:avLst/>
          </a:prstGeom>
        </p:spPr>
      </p:pic>
      <p:pic>
        <p:nvPicPr>
          <p:cNvPr id="12" name="图片 11" descr="图片包含 桌子, 杯子, 小, 蛋糕&#10;&#10;描述已自动生成">
            <a:extLst>
              <a:ext uri="{FF2B5EF4-FFF2-40B4-BE49-F238E27FC236}">
                <a16:creationId xmlns:a16="http://schemas.microsoft.com/office/drawing/2014/main" id="{705E95D2-49F7-D945-9090-D1EB15FCC6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3183" y="1768415"/>
            <a:ext cx="1080000" cy="1080000"/>
          </a:xfrm>
          <a:prstGeom prst="rect">
            <a:avLst/>
          </a:prstGeom>
        </p:spPr>
      </p:pic>
      <p:pic>
        <p:nvPicPr>
          <p:cNvPr id="14" name="图片 13" descr="图片包含 亮, 桌子, 黑暗, 灯光&#10;&#10;描述已自动生成">
            <a:extLst>
              <a:ext uri="{FF2B5EF4-FFF2-40B4-BE49-F238E27FC236}">
                <a16:creationId xmlns:a16="http://schemas.microsoft.com/office/drawing/2014/main" id="{B6BB52F9-42DB-5F49-9197-D6775CDB15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3997" y="1768415"/>
            <a:ext cx="1080000" cy="1080000"/>
          </a:xfrm>
          <a:prstGeom prst="rect">
            <a:avLst/>
          </a:prstGeom>
        </p:spPr>
      </p:pic>
      <p:pic>
        <p:nvPicPr>
          <p:cNvPr id="17" name="图片 16" descr="图片包含 黑暗, 亮, 房间, 游戏机&#10;&#10;描述已自动生成">
            <a:extLst>
              <a:ext uri="{FF2B5EF4-FFF2-40B4-BE49-F238E27FC236}">
                <a16:creationId xmlns:a16="http://schemas.microsoft.com/office/drawing/2014/main" id="{522A3AC0-5C0F-9E45-B698-2D78F6F87F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8590" y="1761909"/>
            <a:ext cx="1080000" cy="10800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FBD6C583-D302-DE49-BAA7-41DB14A51D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48707" y="2818646"/>
            <a:ext cx="5288728" cy="134042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BB2369B-812F-6B4B-9EBD-521F731FDE2E}"/>
              </a:ext>
            </a:extLst>
          </p:cNvPr>
          <p:cNvSpPr txBox="1"/>
          <p:nvPr/>
        </p:nvSpPr>
        <p:spPr>
          <a:xfrm>
            <a:off x="3018422" y="1392577"/>
            <a:ext cx="2280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Synthetic</a:t>
            </a:r>
            <a:r>
              <a:rPr kumimoji="1" lang="zh-CN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1"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Images </a:t>
            </a:r>
            <a:endParaRPr kumimoji="1" lang="zh-CN" altLang="en-US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7B8BFEC-6FDE-B946-92BA-0BEB5A505AB4}"/>
              </a:ext>
            </a:extLst>
          </p:cNvPr>
          <p:cNvSpPr txBox="1"/>
          <p:nvPr/>
        </p:nvSpPr>
        <p:spPr>
          <a:xfrm>
            <a:off x="6670453" y="1400599"/>
            <a:ext cx="274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Real-world</a:t>
            </a:r>
            <a:r>
              <a:rPr kumimoji="1"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Images</a:t>
            </a:r>
            <a:endParaRPr kumimoji="1" lang="zh-CN" altLang="en-US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20" name="表格 20">
            <a:extLst>
              <a:ext uri="{FF2B5EF4-FFF2-40B4-BE49-F238E27FC236}">
                <a16:creationId xmlns:a16="http://schemas.microsoft.com/office/drawing/2014/main" id="{C76C6241-9AC5-C244-A37A-E3FCA462D1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77777"/>
              </p:ext>
            </p:extLst>
          </p:nvPr>
        </p:nvGraphicFramePr>
        <p:xfrm>
          <a:off x="1109296" y="5199497"/>
          <a:ext cx="9973407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88224">
                  <a:extLst>
                    <a:ext uri="{9D8B030D-6E8A-4147-A177-3AD203B41FA5}">
                      <a16:colId xmlns:a16="http://schemas.microsoft.com/office/drawing/2014/main" val="1067318515"/>
                    </a:ext>
                  </a:extLst>
                </a:gridCol>
                <a:gridCol w="3974123">
                  <a:extLst>
                    <a:ext uri="{9D8B030D-6E8A-4147-A177-3AD203B41FA5}">
                      <a16:colId xmlns:a16="http://schemas.microsoft.com/office/drawing/2014/main" val="1760658495"/>
                    </a:ext>
                  </a:extLst>
                </a:gridCol>
                <a:gridCol w="3511060">
                  <a:extLst>
                    <a:ext uri="{9D8B030D-6E8A-4147-A177-3AD203B41FA5}">
                      <a16:colId xmlns:a16="http://schemas.microsoft.com/office/drawing/2014/main" val="40683645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appearance </a:t>
                      </a:r>
                      <a:endParaRPr lang="zh-CN" altLang="en-US" b="1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geometry</a:t>
                      </a:r>
                      <a:endParaRPr lang="zh-CN" altLang="en-US" b="1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835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object-level</a:t>
                      </a:r>
                      <a:endParaRPr lang="zh-CN" altLang="en-US" b="1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4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Object</a:t>
                      </a:r>
                      <a:r>
                        <a:rPr lang="en-US" altLang="zh-CN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US" altLang="zh-CN" b="1" dirty="0">
                          <a:solidFill>
                            <a:schemeClr val="accent5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Color</a:t>
                      </a:r>
                      <a:r>
                        <a:rPr lang="en-US" altLang="zh-CN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Gradient</a:t>
                      </a:r>
                      <a:endParaRPr lang="zh-CN" altLang="en-US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4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Object</a:t>
                      </a:r>
                      <a:r>
                        <a:rPr lang="en-US" altLang="zh-CN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US" altLang="zh-CN" b="1" dirty="0">
                          <a:solidFill>
                            <a:schemeClr val="accent6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Shape</a:t>
                      </a:r>
                      <a:r>
                        <a:rPr lang="en-US" altLang="zh-CN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Concavity</a:t>
                      </a:r>
                      <a:endParaRPr lang="zh-CN" altLang="en-US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1506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scene-level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Inter-object</a:t>
                      </a:r>
                      <a:r>
                        <a:rPr lang="en-US" altLang="zh-CN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US" altLang="zh-CN" b="1" dirty="0">
                          <a:solidFill>
                            <a:schemeClr val="accent5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Color</a:t>
                      </a:r>
                      <a:r>
                        <a:rPr lang="en-US" altLang="zh-CN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Gradient</a:t>
                      </a:r>
                      <a:endParaRPr lang="zh-CN" altLang="en-US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Inter-object</a:t>
                      </a:r>
                      <a:r>
                        <a:rPr lang="en-US" altLang="zh-CN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US" altLang="zh-CN" b="1" dirty="0">
                          <a:solidFill>
                            <a:schemeClr val="accent6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Shape</a:t>
                      </a:r>
                      <a:r>
                        <a:rPr lang="en-US" altLang="zh-CN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Variation</a:t>
                      </a:r>
                      <a:endParaRPr lang="zh-CN" altLang="en-US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5192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920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>
            <a:extLst>
              <a:ext uri="{FF2B5EF4-FFF2-40B4-BE49-F238E27FC236}">
                <a16:creationId xmlns:a16="http://schemas.microsoft.com/office/drawing/2014/main" id="{90E50F10-E632-7B40-B6E7-217C10C268AE}"/>
              </a:ext>
            </a:extLst>
          </p:cNvPr>
          <p:cNvSpPr txBox="1"/>
          <p:nvPr/>
        </p:nvSpPr>
        <p:spPr>
          <a:xfrm>
            <a:off x="6237190" y="1659853"/>
            <a:ext cx="5413350" cy="4723618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74663B3-5D2D-364F-B675-2D567E88A8CC}"/>
              </a:ext>
            </a:extLst>
          </p:cNvPr>
          <p:cNvSpPr txBox="1"/>
          <p:nvPr/>
        </p:nvSpPr>
        <p:spPr>
          <a:xfrm>
            <a:off x="540748" y="1659855"/>
            <a:ext cx="5413350" cy="4723618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C75514E-86A8-3C4F-8A14-C41C881F7183}"/>
              </a:ext>
            </a:extLst>
          </p:cNvPr>
          <p:cNvSpPr txBox="1">
            <a:spLocks/>
          </p:cNvSpPr>
          <p:nvPr/>
        </p:nvSpPr>
        <p:spPr>
          <a:xfrm>
            <a:off x="826476" y="576676"/>
            <a:ext cx="9771186" cy="5702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Complexity Factor - Object Color Gradient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9369C8-1BAB-0D4F-B7C6-02FFCFF40415}"/>
              </a:ext>
            </a:extLst>
          </p:cNvPr>
          <p:cNvSpPr txBox="1"/>
          <p:nvPr/>
        </p:nvSpPr>
        <p:spPr>
          <a:xfrm>
            <a:off x="888600" y="1156467"/>
            <a:ext cx="3083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object-level; appearance</a:t>
            </a:r>
            <a:endParaRPr kumimoji="1" lang="zh-CN" altLang="en-US" sz="20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图片 4" descr="电子设备的屏幕&#10;&#10;低可信度描述已自动生成">
            <a:extLst>
              <a:ext uri="{FF2B5EF4-FFF2-40B4-BE49-F238E27FC236}">
                <a16:creationId xmlns:a16="http://schemas.microsoft.com/office/drawing/2014/main" id="{B89D89DF-1055-7C4E-853B-6F23F097C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098" y="4316266"/>
            <a:ext cx="1620000" cy="1620000"/>
          </a:xfrm>
          <a:prstGeom prst="rect">
            <a:avLst/>
          </a:prstGeom>
          <a:ln>
            <a:noFill/>
          </a:ln>
        </p:spPr>
      </p:pic>
      <p:pic>
        <p:nvPicPr>
          <p:cNvPr id="6" name="图片 5" descr="电子设备的屏幕&#10;&#10;低可信度描述已自动生成">
            <a:extLst>
              <a:ext uri="{FF2B5EF4-FFF2-40B4-BE49-F238E27FC236}">
                <a16:creationId xmlns:a16="http://schemas.microsoft.com/office/drawing/2014/main" id="{A1C1A39A-3335-DE44-804C-36D35C124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187" y="2231585"/>
            <a:ext cx="1620000" cy="1620000"/>
          </a:xfrm>
          <a:prstGeom prst="rect">
            <a:avLst/>
          </a:prstGeom>
          <a:ln>
            <a:noFill/>
          </a:ln>
        </p:spPr>
      </p:pic>
      <p:pic>
        <p:nvPicPr>
          <p:cNvPr id="7" name="图片 6" descr="图标&#10;&#10;描述已自动生成">
            <a:extLst>
              <a:ext uri="{FF2B5EF4-FFF2-40B4-BE49-F238E27FC236}">
                <a16:creationId xmlns:a16="http://schemas.microsoft.com/office/drawing/2014/main" id="{65A513B6-66E9-C744-8F02-B694A9A3E1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688" y="4307254"/>
            <a:ext cx="1620000" cy="1620000"/>
          </a:xfrm>
          <a:prstGeom prst="rect">
            <a:avLst/>
          </a:prstGeom>
          <a:ln>
            <a:noFill/>
          </a:ln>
        </p:spPr>
      </p:pic>
      <p:pic>
        <p:nvPicPr>
          <p:cNvPr id="8" name="图片 7" descr="图片包含 游戏机&#10;&#10;描述已自动生成">
            <a:extLst>
              <a:ext uri="{FF2B5EF4-FFF2-40B4-BE49-F238E27FC236}">
                <a16:creationId xmlns:a16="http://schemas.microsoft.com/office/drawing/2014/main" id="{FA6FF55D-AEE4-EA4D-85A6-AC26F666ED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688" y="2233201"/>
            <a:ext cx="1620000" cy="1620000"/>
          </a:xfrm>
          <a:prstGeom prst="rect">
            <a:avLst/>
          </a:prstGeom>
          <a:ln>
            <a:noFill/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97D3DBE-63BB-F945-9058-EBD40C5B71AF}"/>
              </a:ext>
            </a:extLst>
          </p:cNvPr>
          <p:cNvSpPr txBox="1"/>
          <p:nvPr/>
        </p:nvSpPr>
        <p:spPr>
          <a:xfrm>
            <a:off x="694991" y="3849618"/>
            <a:ext cx="1801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 image</a:t>
            </a:r>
            <a:endParaRPr kumimoji="1" lang="zh-CN" altLang="en-US" sz="16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A42F99D-D496-CB42-9C03-84184E17B3F3}"/>
              </a:ext>
            </a:extLst>
          </p:cNvPr>
          <p:cNvSpPr txBox="1"/>
          <p:nvPr/>
        </p:nvSpPr>
        <p:spPr>
          <a:xfrm>
            <a:off x="1083343" y="5932581"/>
            <a:ext cx="20467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 boundary</a:t>
            </a:r>
            <a:endParaRPr kumimoji="1" lang="zh-CN" altLang="en-US" sz="16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B5227E5-EE5B-2844-8C16-147C86EB375B}"/>
              </a:ext>
            </a:extLst>
          </p:cNvPr>
          <p:cNvSpPr txBox="1"/>
          <p:nvPr/>
        </p:nvSpPr>
        <p:spPr>
          <a:xfrm>
            <a:off x="3972458" y="3861097"/>
            <a:ext cx="1915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gradient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B7F5F28-FF9F-554B-8714-2D4AFB9ABFBA}"/>
              </a:ext>
            </a:extLst>
          </p:cNvPr>
          <p:cNvSpPr txBox="1"/>
          <p:nvPr/>
        </p:nvSpPr>
        <p:spPr>
          <a:xfrm>
            <a:off x="3089721" y="5932581"/>
            <a:ext cx="20467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inner gradient</a:t>
            </a:r>
          </a:p>
        </p:txBody>
      </p:sp>
      <p:pic>
        <p:nvPicPr>
          <p:cNvPr id="13" name="图片 12" descr="手机屏幕截图&#10;&#10;中度可信度描述已自动生成">
            <a:extLst>
              <a:ext uri="{FF2B5EF4-FFF2-40B4-BE49-F238E27FC236}">
                <a16:creationId xmlns:a16="http://schemas.microsoft.com/office/drawing/2014/main" id="{F0BE13FD-8111-2841-8B50-F8311DA0DD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6496" y="2231585"/>
            <a:ext cx="1620000" cy="1620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26FFB97-1220-BF46-A5D9-1656C6BEA635}"/>
              </a:ext>
            </a:extLst>
          </p:cNvPr>
          <p:cNvSpPr txBox="1"/>
          <p:nvPr/>
        </p:nvSpPr>
        <p:spPr>
          <a:xfrm>
            <a:off x="2393848" y="3849618"/>
            <a:ext cx="1778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grayscale image</a:t>
            </a:r>
            <a:endParaRPr kumimoji="1" lang="zh-CN" altLang="en-US" sz="16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0C91171-DE4D-DF49-B812-B6E85D47CC99}"/>
              </a:ext>
            </a:extLst>
          </p:cNvPr>
          <p:cNvSpPr txBox="1"/>
          <p:nvPr/>
        </p:nvSpPr>
        <p:spPr>
          <a:xfrm>
            <a:off x="2544501" y="1798206"/>
            <a:ext cx="1476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Illustration</a:t>
            </a:r>
            <a:endParaRPr kumimoji="1" lang="zh-CN" altLang="en-US" b="1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5F9E577-C714-314C-84CC-2528957D5E5F}"/>
              </a:ext>
            </a:extLst>
          </p:cNvPr>
          <p:cNvSpPr txBox="1"/>
          <p:nvPr/>
        </p:nvSpPr>
        <p:spPr>
          <a:xfrm>
            <a:off x="6894265" y="1870771"/>
            <a:ext cx="4099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 images and factor values</a:t>
            </a:r>
            <a:endParaRPr kumimoji="1" lang="zh-CN" altLang="en-US" b="1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0" name="图片 29" descr="图片包含 灯光, 交通, 游戏机&#10;&#10;描述已自动生成">
            <a:extLst>
              <a:ext uri="{FF2B5EF4-FFF2-40B4-BE49-F238E27FC236}">
                <a16:creationId xmlns:a16="http://schemas.microsoft.com/office/drawing/2014/main" id="{7DFAFEC7-BDE7-A041-9650-7AE279B186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8829" y="2472332"/>
            <a:ext cx="1620000" cy="1620000"/>
          </a:xfrm>
          <a:prstGeom prst="rect">
            <a:avLst/>
          </a:prstGeom>
        </p:spPr>
      </p:pic>
      <p:pic>
        <p:nvPicPr>
          <p:cNvPr id="31" name="图片 30" descr="图片包含 物体, 游戏机, 钟表&#10;&#10;描述已自动生成">
            <a:extLst>
              <a:ext uri="{FF2B5EF4-FFF2-40B4-BE49-F238E27FC236}">
                <a16:creationId xmlns:a16="http://schemas.microsoft.com/office/drawing/2014/main" id="{31383D9A-96FB-1A47-A299-3684D24F7B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0207" y="2461945"/>
            <a:ext cx="1620000" cy="1620000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796A3FD3-3C8A-764D-B853-08A52F75C987}"/>
              </a:ext>
            </a:extLst>
          </p:cNvPr>
          <p:cNvSpPr txBox="1"/>
          <p:nvPr/>
        </p:nvSpPr>
        <p:spPr>
          <a:xfrm>
            <a:off x="8283951" y="3722699"/>
            <a:ext cx="86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0.000</a:t>
            </a:r>
            <a:endParaRPr kumimoji="1" lang="zh-CN" altLang="en-US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5C5972E-0AAA-6F41-95C1-9BB6D05839ED}"/>
              </a:ext>
            </a:extLst>
          </p:cNvPr>
          <p:cNvSpPr txBox="1"/>
          <p:nvPr/>
        </p:nvSpPr>
        <p:spPr>
          <a:xfrm>
            <a:off x="10729102" y="3712613"/>
            <a:ext cx="788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0.165</a:t>
            </a:r>
            <a:endParaRPr kumimoji="1" lang="zh-CN" altLang="en-US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4" name="图片 33" descr="图片包含 户外, 男人, 夜晚, 黑暗&#10;&#10;描述已自动生成">
            <a:extLst>
              <a:ext uri="{FF2B5EF4-FFF2-40B4-BE49-F238E27FC236}">
                <a16:creationId xmlns:a16="http://schemas.microsoft.com/office/drawing/2014/main" id="{0CDBE9E8-59F2-F942-BD4B-883DA1929F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50206" y="4307906"/>
            <a:ext cx="1620000" cy="1620000"/>
          </a:xfrm>
          <a:prstGeom prst="rect">
            <a:avLst/>
          </a:prstGeom>
        </p:spPr>
      </p:pic>
      <p:pic>
        <p:nvPicPr>
          <p:cNvPr id="35" name="图片 34" descr="图片包含 游戏机, 食物&#10;&#10;描述已自动生成">
            <a:extLst>
              <a:ext uri="{FF2B5EF4-FFF2-40B4-BE49-F238E27FC236}">
                <a16:creationId xmlns:a16="http://schemas.microsoft.com/office/drawing/2014/main" id="{35F0C451-520C-E342-9434-8DF584C79F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98829" y="4269711"/>
            <a:ext cx="1620000" cy="1620000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27A30BF5-7CED-824E-8464-4B510576D961}"/>
              </a:ext>
            </a:extLst>
          </p:cNvPr>
          <p:cNvSpPr txBox="1"/>
          <p:nvPr/>
        </p:nvSpPr>
        <p:spPr>
          <a:xfrm>
            <a:off x="8277724" y="5564541"/>
            <a:ext cx="788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0.518</a:t>
            </a:r>
            <a:endParaRPr kumimoji="1" lang="zh-CN" altLang="en-US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D13A723-9FA6-2D43-824B-8AD0ECF17C17}"/>
              </a:ext>
            </a:extLst>
          </p:cNvPr>
          <p:cNvSpPr txBox="1"/>
          <p:nvPr/>
        </p:nvSpPr>
        <p:spPr>
          <a:xfrm>
            <a:off x="10753357" y="5564541"/>
            <a:ext cx="788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0.802</a:t>
            </a:r>
            <a:endParaRPr kumimoji="1" lang="zh-CN" altLang="en-US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995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>
            <a:extLst>
              <a:ext uri="{FF2B5EF4-FFF2-40B4-BE49-F238E27FC236}">
                <a16:creationId xmlns:a16="http://schemas.microsoft.com/office/drawing/2014/main" id="{90E50F10-E632-7B40-B6E7-217C10C268AE}"/>
              </a:ext>
            </a:extLst>
          </p:cNvPr>
          <p:cNvSpPr txBox="1"/>
          <p:nvPr/>
        </p:nvSpPr>
        <p:spPr>
          <a:xfrm>
            <a:off x="6237190" y="1659853"/>
            <a:ext cx="5413350" cy="4723618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74663B3-5D2D-364F-B675-2D567E88A8CC}"/>
              </a:ext>
            </a:extLst>
          </p:cNvPr>
          <p:cNvSpPr txBox="1"/>
          <p:nvPr/>
        </p:nvSpPr>
        <p:spPr>
          <a:xfrm>
            <a:off x="540748" y="1659855"/>
            <a:ext cx="5413350" cy="4723618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C75514E-86A8-3C4F-8A14-C41C881F7183}"/>
              </a:ext>
            </a:extLst>
          </p:cNvPr>
          <p:cNvSpPr txBox="1">
            <a:spLocks/>
          </p:cNvSpPr>
          <p:nvPr/>
        </p:nvSpPr>
        <p:spPr>
          <a:xfrm>
            <a:off x="826476" y="576676"/>
            <a:ext cx="9771186" cy="5702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Complexity Factor - Object Shape Concavity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9369C8-1BAB-0D4F-B7C6-02FFCFF40415}"/>
              </a:ext>
            </a:extLst>
          </p:cNvPr>
          <p:cNvSpPr txBox="1"/>
          <p:nvPr/>
        </p:nvSpPr>
        <p:spPr>
          <a:xfrm>
            <a:off x="888600" y="1156467"/>
            <a:ext cx="28228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object-level; geometry</a:t>
            </a:r>
            <a:endParaRPr kumimoji="1" lang="zh-CN" altLang="en-US" sz="20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0C91171-DE4D-DF49-B812-B6E85D47CC99}"/>
              </a:ext>
            </a:extLst>
          </p:cNvPr>
          <p:cNvSpPr txBox="1"/>
          <p:nvPr/>
        </p:nvSpPr>
        <p:spPr>
          <a:xfrm>
            <a:off x="2544501" y="1798206"/>
            <a:ext cx="1476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Illustration</a:t>
            </a:r>
            <a:endParaRPr kumimoji="1" lang="zh-CN" altLang="en-US" b="1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5F9E577-C714-314C-84CC-2528957D5E5F}"/>
              </a:ext>
            </a:extLst>
          </p:cNvPr>
          <p:cNvSpPr txBox="1"/>
          <p:nvPr/>
        </p:nvSpPr>
        <p:spPr>
          <a:xfrm>
            <a:off x="6894265" y="1870771"/>
            <a:ext cx="4099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 images and factor values</a:t>
            </a:r>
            <a:endParaRPr kumimoji="1" lang="zh-CN" altLang="en-US" b="1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96A3FD3-3C8A-764D-B853-08A52F75C987}"/>
              </a:ext>
            </a:extLst>
          </p:cNvPr>
          <p:cNvSpPr txBox="1"/>
          <p:nvPr/>
        </p:nvSpPr>
        <p:spPr>
          <a:xfrm>
            <a:off x="8283951" y="3722699"/>
            <a:ext cx="86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0.020</a:t>
            </a:r>
            <a:endParaRPr kumimoji="1" lang="zh-CN" altLang="en-US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5C5972E-0AAA-6F41-95C1-9BB6D05839ED}"/>
              </a:ext>
            </a:extLst>
          </p:cNvPr>
          <p:cNvSpPr txBox="1"/>
          <p:nvPr/>
        </p:nvSpPr>
        <p:spPr>
          <a:xfrm>
            <a:off x="10729102" y="3712613"/>
            <a:ext cx="788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0.121</a:t>
            </a:r>
            <a:endParaRPr kumimoji="1" lang="zh-CN" altLang="en-US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7A30BF5-7CED-824E-8464-4B510576D961}"/>
              </a:ext>
            </a:extLst>
          </p:cNvPr>
          <p:cNvSpPr txBox="1"/>
          <p:nvPr/>
        </p:nvSpPr>
        <p:spPr>
          <a:xfrm>
            <a:off x="8277724" y="5564541"/>
            <a:ext cx="788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0.526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D13A723-9FA6-2D43-824B-8AD0ECF17C17}"/>
              </a:ext>
            </a:extLst>
          </p:cNvPr>
          <p:cNvSpPr txBox="1"/>
          <p:nvPr/>
        </p:nvSpPr>
        <p:spPr>
          <a:xfrm>
            <a:off x="10753357" y="5564541"/>
            <a:ext cx="788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0.750</a:t>
            </a:r>
            <a:endParaRPr kumimoji="1" lang="zh-CN" altLang="en-US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6" name="图片 25" descr="徽标&#10;&#10;描述已自动生成">
            <a:extLst>
              <a:ext uri="{FF2B5EF4-FFF2-40B4-BE49-F238E27FC236}">
                <a16:creationId xmlns:a16="http://schemas.microsoft.com/office/drawing/2014/main" id="{7BA5E077-C4D8-724A-9A77-7A7166EBD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668" y="2619000"/>
            <a:ext cx="1620000" cy="1620000"/>
          </a:xfrm>
          <a:prstGeom prst="rect">
            <a:avLst/>
          </a:prstGeom>
        </p:spPr>
      </p:pic>
      <p:pic>
        <p:nvPicPr>
          <p:cNvPr id="27" name="图片 26" descr="徽标&#10;&#10;描述已自动生成">
            <a:extLst>
              <a:ext uri="{FF2B5EF4-FFF2-40B4-BE49-F238E27FC236}">
                <a16:creationId xmlns:a16="http://schemas.microsoft.com/office/drawing/2014/main" id="{215C726B-E668-FA43-B083-EC0CE5821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7351" y="2619000"/>
            <a:ext cx="1620000" cy="1620000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95F51E29-5E11-FC47-BAA5-8A0DF487C0A9}"/>
              </a:ext>
            </a:extLst>
          </p:cNvPr>
          <p:cNvSpPr txBox="1"/>
          <p:nvPr/>
        </p:nvSpPr>
        <p:spPr>
          <a:xfrm>
            <a:off x="1094771" y="4307906"/>
            <a:ext cx="200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 mask</a:t>
            </a:r>
            <a:endParaRPr kumimoji="1" lang="zh-CN" altLang="en-US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79FBBC3-7F90-0142-9921-4D2B0295C5ED}"/>
              </a:ext>
            </a:extLst>
          </p:cNvPr>
          <p:cNvSpPr txBox="1"/>
          <p:nvPr/>
        </p:nvSpPr>
        <p:spPr>
          <a:xfrm>
            <a:off x="3139987" y="4307906"/>
            <a:ext cx="2698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smallest convex polygon mask</a:t>
            </a:r>
            <a:endParaRPr kumimoji="1" lang="zh-CN" altLang="en-US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1" name="图片 40" descr="图片包含 游戏机, 灯光, 夜空&#10;&#10;描述已自动生成">
            <a:extLst>
              <a:ext uri="{FF2B5EF4-FFF2-40B4-BE49-F238E27FC236}">
                <a16:creationId xmlns:a16="http://schemas.microsoft.com/office/drawing/2014/main" id="{0BFEAD8C-896F-B845-98DA-EBE1EDE064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8829" y="2451021"/>
            <a:ext cx="1620000" cy="1620000"/>
          </a:xfrm>
          <a:prstGeom prst="rect">
            <a:avLst/>
          </a:prstGeom>
        </p:spPr>
      </p:pic>
      <p:pic>
        <p:nvPicPr>
          <p:cNvPr id="42" name="图片 41" descr="长颈鹿的照片&#10;&#10;描述已自动生成">
            <a:extLst>
              <a:ext uri="{FF2B5EF4-FFF2-40B4-BE49-F238E27FC236}">
                <a16:creationId xmlns:a16="http://schemas.microsoft.com/office/drawing/2014/main" id="{CBCE64DA-8DCC-A249-B5CE-C9E848752D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8777" y="4307906"/>
            <a:ext cx="1620000" cy="1620000"/>
          </a:xfrm>
          <a:prstGeom prst="rect">
            <a:avLst/>
          </a:prstGeom>
        </p:spPr>
      </p:pic>
      <p:pic>
        <p:nvPicPr>
          <p:cNvPr id="43" name="图片 42" descr="黑暗里有灯光&#10;&#10;低可信度描述已自动生成">
            <a:extLst>
              <a:ext uri="{FF2B5EF4-FFF2-40B4-BE49-F238E27FC236}">
                <a16:creationId xmlns:a16="http://schemas.microsoft.com/office/drawing/2014/main" id="{5FC4484F-77BF-9D4D-8C67-D7F075547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3357" y="2447048"/>
            <a:ext cx="1620000" cy="1620000"/>
          </a:xfrm>
          <a:prstGeom prst="rect">
            <a:avLst/>
          </a:prstGeom>
        </p:spPr>
      </p:pic>
      <p:pic>
        <p:nvPicPr>
          <p:cNvPr id="44" name="图片 43" descr="形状&#10;&#10;中度可信度描述已自动生成">
            <a:extLst>
              <a:ext uri="{FF2B5EF4-FFF2-40B4-BE49-F238E27FC236}">
                <a16:creationId xmlns:a16="http://schemas.microsoft.com/office/drawing/2014/main" id="{D3142446-D016-C247-86CF-552283779C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0207" y="4309607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40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10566</TotalTime>
  <Words>912</Words>
  <Application>Microsoft Macintosh PowerPoint</Application>
  <PresentationFormat>宽屏</PresentationFormat>
  <Paragraphs>289</Paragraphs>
  <Slides>26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等线</vt:lpstr>
      <vt:lpstr>Arial</vt:lpstr>
      <vt:lpstr>Calibri</vt:lpstr>
      <vt:lpstr>Calibri Light</vt:lpstr>
      <vt:lpstr>Open Sans</vt:lpstr>
      <vt:lpstr>Times</vt:lpstr>
      <vt:lpstr>Office 主题​​</vt:lpstr>
      <vt:lpstr>Promising or Elusive?  Unsupervised Object Segmentation from Real-world Single Images </vt:lpstr>
      <vt:lpstr>Unsupervised object segmentation from single images</vt:lpstr>
      <vt:lpstr>Unsupervised object segmentation from single images</vt:lpstr>
      <vt:lpstr>PowerPoint 演示文稿</vt:lpstr>
      <vt:lpstr>PowerPoint 演示文稿</vt:lpstr>
      <vt:lpstr>PowerPoint 演示文稿</vt:lpstr>
      <vt:lpstr>What is an object?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Promising or Elusive? Unsupervised Object Segmentation from Real-world Single Images </dc:title>
  <dc:creator>YANG, Ya Fei [Student]</dc:creator>
  <cp:lastModifiedBy>YANG, Ya Fei [Student]</cp:lastModifiedBy>
  <cp:revision>592</cp:revision>
  <dcterms:created xsi:type="dcterms:W3CDTF">2022-09-22T08:19:37Z</dcterms:created>
  <dcterms:modified xsi:type="dcterms:W3CDTF">2022-10-19T11:06:58Z</dcterms:modified>
</cp:coreProperties>
</file>